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0C5A1-6F0C-4A49-8DD7-CA6966906FA9}" type="datetimeFigureOut">
              <a:rPr lang="es-MX" smtClean="0"/>
              <a:t>05/11/2015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BE8C7-BFD0-46C5-806A-028FE64D50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68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0BE8C7-BFD0-46C5-806A-028FE64D503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9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7F25-2310-4D34-BF79-277ED2BC97C1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23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3460-B8B4-4F68-A6B4-91771A57E2BA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36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7B7C-6D75-40E7-AF5F-90E5F9D4EB9A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53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07C89-1E69-4DD1-B594-54A29EFC1043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46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2C7FB-C4AA-490F-AECC-5A7AC1A4E6F1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6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282C-6636-460C-ADEA-9CEBB4418A51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86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FE15-E18B-4A34-9817-BB02A7E6F4D3}" type="datetime1">
              <a:rPr lang="es-MX" smtClean="0"/>
              <a:t>05/11/2015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109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36D0-3DE5-436C-965F-73CAF8C9C883}" type="datetime1">
              <a:rPr lang="es-MX" smtClean="0"/>
              <a:t>05/11/2015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492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B9DC-A5E3-4EC5-90FB-9927499B901F}" type="datetime1">
              <a:rPr lang="es-MX" smtClean="0"/>
              <a:t>05/11/2015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02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E115-1A60-4F56-A4CB-A098FBA81EDA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04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A472-9748-4E22-A175-9DAE80EB64F8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784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D2C9E-82CC-4533-BB0D-27E7AA042F25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6A1BC-1A2B-471F-B6EF-CE147D475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6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slide" Target="slide8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Bachillerato General por Áreas Interdisciplinarias</a:t>
            </a:r>
            <a:br>
              <a:rPr lang="es-MX" dirty="0" smtClean="0"/>
            </a:br>
            <a:r>
              <a:rPr lang="es-MX" dirty="0" smtClean="0"/>
              <a:t>Pre cálculo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hlinkClick r:id="rId3" action="ppaction://hlinksldjump"/>
              </a:rPr>
              <a:t>Ecuaciones trigonométricas</a:t>
            </a:r>
            <a:endParaRPr lang="es-MX" dirty="0" smtClean="0"/>
          </a:p>
          <a:p>
            <a:r>
              <a:rPr lang="es-MX" dirty="0" smtClean="0">
                <a:hlinkClick r:id="rId4" action="ppaction://hlinksldjump"/>
              </a:rPr>
              <a:t>Ángulos y su medición</a:t>
            </a:r>
            <a:endParaRPr lang="es-MX" dirty="0" smtClean="0"/>
          </a:p>
          <a:p>
            <a:r>
              <a:rPr lang="es-MX" dirty="0" smtClean="0">
                <a:hlinkClick r:id="rId5" action="ppaction://hlinksldjump"/>
              </a:rPr>
              <a:t>Funciones trigonométricas de medidas angulares</a:t>
            </a: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183" y="177208"/>
            <a:ext cx="15049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" y="38894"/>
            <a:ext cx="16764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© 2015, María del Carmen Mercado Vásquez,  Mónica Alejandra Huerta Castañeda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348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514" y="201668"/>
            <a:ext cx="10515600" cy="897618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428343" y="1099286"/>
                <a:ext cx="6531428" cy="575871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MX" sz="2400" dirty="0" smtClean="0"/>
                  <a:t>Sabemos que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sz="24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s-MX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mr>
                        <m:mr>
                          <m:e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2400" b="0" i="1" smtClean="0">
                                <a:latin typeface="Cambria Math" panose="02040503050406030204" pitchFamily="18" charset="0"/>
                              </a:rPr>
                              <m:t>𝑠𝑒𝑛</m:t>
                            </m:r>
                          </m:e>
                        </m:mr>
                      </m:m>
                    </m:oMath>
                  </m:oMathPara>
                </a14:m>
                <a:endParaRPr lang="es-MX" sz="2400" dirty="0" smtClean="0"/>
              </a:p>
              <a:p>
                <a:pPr marL="0" indent="0">
                  <a:buNone/>
                </a:pPr>
                <a:r>
                  <a:rPr lang="es-MX" sz="2400" dirty="0" smtClean="0"/>
                  <a:t>Completa la siguiente tabla, observando la grafica de la circunferencia unitaria que se encuentra en la columna izquierda</a:t>
                </a: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428343" y="1099286"/>
                <a:ext cx="6531428" cy="5758714"/>
              </a:xfrm>
              <a:blipFill rotWithShape="0">
                <a:blip r:embed="rId2"/>
                <a:stretch>
                  <a:fillRect l="-1399" t="-1481" r="-186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775042" y="3631962"/>
                <a:ext cx="1103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(1,0)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042" y="3631962"/>
                <a:ext cx="110308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490528" y="2019612"/>
                <a:ext cx="1103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528" y="2019612"/>
                <a:ext cx="1103086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16585" y="3641827"/>
                <a:ext cx="1103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(−1,0)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85" y="3641827"/>
                <a:ext cx="110308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2495485" y="4915212"/>
                <a:ext cx="1103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(0,−1)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485" y="4915212"/>
                <a:ext cx="110308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a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5448537"/>
                  </p:ext>
                </p:extLst>
              </p:nvPr>
            </p:nvGraphicFramePr>
            <p:xfrm>
              <a:off x="5753942" y="3437567"/>
              <a:ext cx="5747660" cy="318947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49532"/>
                    <a:gridCol w="1149532"/>
                    <a:gridCol w="1149532"/>
                    <a:gridCol w="1149532"/>
                    <a:gridCol w="1149532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</a:t>
                          </a:r>
                          <a:r>
                            <a:rPr lang="es-MX" baseline="0" dirty="0" smtClean="0"/>
                            <a:t>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𝒔𝒆𝒏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𝒕𝒂𝒏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𝒔𝒆𝒏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num>
                                  <m:den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𝒄𝒐𝒔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1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90°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1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indefinido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180°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270°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indefinido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360°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MX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a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5448537"/>
                  </p:ext>
                </p:extLst>
              </p:nvPr>
            </p:nvGraphicFramePr>
            <p:xfrm>
              <a:off x="5753942" y="3437567"/>
              <a:ext cx="5747660" cy="3189478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49532"/>
                    <a:gridCol w="1149532"/>
                    <a:gridCol w="1149532"/>
                    <a:gridCol w="1149532"/>
                    <a:gridCol w="1149532"/>
                  </a:tblGrid>
                  <a:tr h="91440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</a:t>
                          </a:r>
                          <a:r>
                            <a:rPr lang="es-MX" baseline="0" dirty="0" smtClean="0"/>
                            <a:t>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201596" t="-3311" r="-203191" b="-2569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300000" t="-3311" r="-102116" b="-2569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400000" t="-3311" r="-2116" b="-256954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1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5575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90°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529" t="-238462" r="-301587" b="-2593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1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indefinido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180°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529" t="-504918" r="-301587" b="-2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270°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529" t="-369000" r="-301587" b="-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indefinido</a:t>
                          </a:r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360°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529" t="-768852" r="-30158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pic>
        <p:nvPicPr>
          <p:cNvPr id="17" name="Marcador de contenido 16"/>
          <p:cNvPicPr>
            <a:picLocks noGrp="1" noChangeAspect="1"/>
          </p:cNvPicPr>
          <p:nvPr>
            <p:ph sz="half" idx="1"/>
          </p:nvPr>
        </p:nvPicPr>
        <p:blipFill>
          <a:blip r:embed="rId8"/>
          <a:stretch>
            <a:fillRect/>
          </a:stretch>
        </p:blipFill>
        <p:spPr>
          <a:xfrm>
            <a:off x="855014" y="1717303"/>
            <a:ext cx="3848943" cy="3849047"/>
          </a:xfrm>
          <a:prstGeom prst="rect">
            <a:avLst/>
          </a:prstGeom>
        </p:spPr>
      </p:pic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31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63814" y="976827"/>
            <a:ext cx="5181600" cy="5175477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 smtClean="0"/>
              <a:t>Completa la siguiente tabla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Marcador de contenido 4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848328384"/>
                  </p:ext>
                </p:extLst>
              </p:nvPr>
            </p:nvGraphicFramePr>
            <p:xfrm>
              <a:off x="3910873" y="4544090"/>
              <a:ext cx="5995666" cy="249027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99133"/>
                    <a:gridCol w="1199133"/>
                    <a:gridCol w="1010885"/>
                    <a:gridCol w="872375"/>
                    <a:gridCol w="1714140"/>
                  </a:tblGrid>
                  <a:tr h="85115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𝒔𝒆𝒏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𝒕𝒂𝒏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𝒔𝒆𝒏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num>
                                  <m:den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𝒄𝒐𝒔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num>
                                  <m:den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num>
                                  <m:den>
                                    <m:box>
                                      <m:boxPr>
                                        <m:ctrlPr>
                                          <a:rPr lang="es-MX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den>
                                </m:f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Marcador de contenido 4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848328384"/>
                  </p:ext>
                </p:extLst>
              </p:nvPr>
            </p:nvGraphicFramePr>
            <p:xfrm>
              <a:off x="3910873" y="4544090"/>
              <a:ext cx="5995666" cy="2490276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99133"/>
                    <a:gridCol w="1199133"/>
                    <a:gridCol w="1010885"/>
                    <a:gridCol w="872375"/>
                    <a:gridCol w="1714140"/>
                  </a:tblGrid>
                  <a:tr h="851150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7952" t="-3571" r="-258434" b="-19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92308" t="-3571" r="-200000" b="-19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9645" t="-3571" r="-1418" b="-194286"/>
                          </a:stretch>
                        </a:blipFill>
                      </a:tcPr>
                    </a:tc>
                  </a:tr>
                  <a:tr h="8201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508" t="-108209" r="-302030" b="-1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7952" t="-108209" r="-258434" b="-1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92308" t="-108209" r="-200000" b="-1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9645" t="-108209" r="-1418" b="-102985"/>
                          </a:stretch>
                        </a:blipFill>
                      </a:tcPr>
                    </a:tc>
                  </a:tr>
                  <a:tr h="819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508" t="-206667" r="-302030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7952" t="-206667" r="-258434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92308" t="-206667" r="-200000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9645" t="-206667" r="-1418" b="-222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CuadroTexto 6"/>
          <p:cNvSpPr txBox="1"/>
          <p:nvPr/>
        </p:nvSpPr>
        <p:spPr>
          <a:xfrm>
            <a:off x="3004457" y="248194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7847"/>
            <a:ext cx="4778829" cy="477895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757714" y="3695371"/>
            <a:ext cx="493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30°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2757714" y="3967262"/>
            <a:ext cx="493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30°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354614" y="3379901"/>
            <a:ext cx="66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60°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808513" y="3238814"/>
            <a:ext cx="437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831373" y="4423819"/>
            <a:ext cx="437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560896" y="3564566"/>
                <a:ext cx="537028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896" y="3564566"/>
                <a:ext cx="537028" cy="4299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3560896" y="4064703"/>
                <a:ext cx="537028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896" y="4064703"/>
                <a:ext cx="537028" cy="4299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ángulo 17"/>
          <p:cNvSpPr/>
          <p:nvPr/>
        </p:nvSpPr>
        <p:spPr>
          <a:xfrm>
            <a:off x="3592646" y="3876638"/>
            <a:ext cx="123918" cy="1145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2905658" y="1230127"/>
            <a:ext cx="52513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Como podrás observar el triángulo que se formo es un triángulo equilátero, este  a su vez esta formado por dos triángulos rectángulos, dibujemos uno de esos triángulos rectángulos para determinar el valor del coseno de 30°</a:t>
            </a:r>
            <a:endParaRPr lang="es-MX" dirty="0"/>
          </a:p>
        </p:txBody>
      </p:sp>
      <p:sp>
        <p:nvSpPr>
          <p:cNvPr id="20" name="Triángulo rectángulo 19"/>
          <p:cNvSpPr/>
          <p:nvPr/>
        </p:nvSpPr>
        <p:spPr>
          <a:xfrm>
            <a:off x="5431784" y="2711295"/>
            <a:ext cx="2440213" cy="127986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/>
              <p:cNvSpPr txBox="1"/>
              <p:nvPr/>
            </p:nvSpPr>
            <p:spPr>
              <a:xfrm>
                <a:off x="4972411" y="3165348"/>
                <a:ext cx="537028" cy="429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s-MX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1" name="Cuadro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411" y="3165348"/>
                <a:ext cx="537028" cy="4299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/>
          <p:cNvSpPr txBox="1"/>
          <p:nvPr/>
        </p:nvSpPr>
        <p:spPr>
          <a:xfrm>
            <a:off x="6598369" y="2941319"/>
            <a:ext cx="437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6817171" y="3644147"/>
            <a:ext cx="493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30°</a:t>
            </a:r>
            <a:endParaRPr lang="es-MX" dirty="0"/>
          </a:p>
        </p:txBody>
      </p:sp>
      <p:sp>
        <p:nvSpPr>
          <p:cNvPr id="25" name="CuadroTexto 24"/>
          <p:cNvSpPr txBox="1"/>
          <p:nvPr/>
        </p:nvSpPr>
        <p:spPr>
          <a:xfrm>
            <a:off x="5945414" y="3967262"/>
            <a:ext cx="109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Cos30°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9038582" y="1314374"/>
                <a:ext cx="3222171" cy="5028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Usando el Teorema de Pitágoras Tenemos: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brk m:alnAt="7"/>
                              </m:rPr>
                              <a:rPr lang="es-MX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box>
                                      <m:boxPr>
                                        <m:ctrlP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d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brk m:alnAt="7"/>
                              </m:rPr>
                              <a:rPr lang="es-MX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30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p>
                                    <m:sSupPr>
                                      <m:ctrl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MX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𝑐𝑜𝑠</m:t>
                                          </m:r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=1−</m:t>
                                  </m:r>
                                  <m:f>
                                    <m:f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mr>
                              <m:mr>
                                <m:e>
                                  <m:sSup>
                                    <m:sSupPr>
                                      <m:ctrl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MX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𝑐𝑜𝑠</m:t>
                                          </m:r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4−1</m:t>
                                      </m:r>
                                    </m:num>
                                    <m:den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s-MX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s-MX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𝑐𝑜𝑠</m:t>
                                                </m:r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30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=</m:t>
                                        </m:r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den>
                                        </m:f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𝑐𝑜𝑠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30°=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f>
                                              <m:f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den>
                                            </m:f>
                                          </m:e>
                                        </m:rad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𝑐𝑜𝑠</m:t>
                                        </m:r>
                                        <m:r>
                                          <a:rPr lang="es-MX" b="0" i="1" smtClean="0">
                                            <a:latin typeface="Cambria Math" panose="02040503050406030204" pitchFamily="18" charset="0"/>
                                          </a:rPr>
                                          <m:t>30°=</m:t>
                                        </m:r>
                                        <m:f>
                                          <m:fPr>
                                            <m:ctrl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ad>
                                              <m:radPr>
                                                <m:degHide m:val="on"/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radPr>
                                              <m:deg/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e>
                                            </m:rad>
                                          </m:num>
                                          <m:den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</m:mr>
                      </m:m>
                    </m:oMath>
                  </m:oMathPara>
                </a14:m>
                <a:endParaRPr lang="es-MX" dirty="0" smtClean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8582" y="1314374"/>
                <a:ext cx="3222171" cy="5028877"/>
              </a:xfrm>
              <a:prstGeom prst="rect">
                <a:avLst/>
              </a:prstGeom>
              <a:blipFill rotWithShape="0">
                <a:blip r:embed="rId6"/>
                <a:stretch>
                  <a:fillRect l="-1705" t="-727" r="-132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9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1504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61079"/>
            <a:ext cx="10515600" cy="4885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/>
              <a:t>Ahora determinemos el valor del coseno, seno y tangente de un ángulo de 45°</a:t>
            </a:r>
          </a:p>
          <a:p>
            <a:pPr marL="0" indent="0">
              <a:buNone/>
            </a:pP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29" y="1711022"/>
            <a:ext cx="4610956" cy="461108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10115" y="3099758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786744" y="3703675"/>
            <a:ext cx="53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45°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3280230" y="3139283"/>
            <a:ext cx="537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45°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3526972" y="3756227"/>
            <a:ext cx="174172" cy="23038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4906556" y="1694844"/>
            <a:ext cx="6066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Podrás observar que el triángulo que se formo es un triángulo rectángulo isósceles, por lo que el valor del coseno y el valor del seno tienen el mismo valor, para determinarlo utilicemos el Teorema de Pitágoras</a:t>
            </a:r>
            <a:endParaRPr lang="es-MX" dirty="0"/>
          </a:p>
        </p:txBody>
      </p:sp>
      <p:sp>
        <p:nvSpPr>
          <p:cNvPr id="10" name="Triángulo rectángulo 9"/>
          <p:cNvSpPr/>
          <p:nvPr/>
        </p:nvSpPr>
        <p:spPr>
          <a:xfrm>
            <a:off x="5407057" y="3079736"/>
            <a:ext cx="1988458" cy="1820585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6394029" y="3617280"/>
            <a:ext cx="31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031172" y="4900218"/>
                <a:ext cx="50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172" y="4900218"/>
                <a:ext cx="5080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940542" y="3860177"/>
                <a:ext cx="4794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542" y="3860177"/>
                <a:ext cx="47945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224520" y="2891674"/>
                <a:ext cx="1959429" cy="2675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7"/>
                                  </m:r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m:rPr>
                                    <m:brk m:alnAt="7"/>
                                  </m:r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brk m:alnAt="7"/>
                              </m:rPr>
                              <a:rPr lang="es-MX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brk m:alnAt="7"/>
                                  </m:r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m:rPr>
                                    <m:brk m:alnAt="7"/>
                                  </m:r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brk m:alnAt="7"/>
                              </m:rPr>
                              <a:rPr lang="es-MX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p>
                                    <m:sSupPr>
                                      <m:ctrl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m:rPr>
                                          <m:brk m:alnAt="7"/>
                                        </m:rPr>
                                        <a:rPr lang="es-MX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brk m:alnAt="7"/>
                                    </m:r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mr>
                              <m:m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f>
                                        <m:fPr>
                                          <m:ctrlP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rad>
                                </m:e>
                              </m:mr>
                              <m:m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den>
                                  </m:f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s-MX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mr>
                            </m:m>
                          </m:e>
                        </m:mr>
                      </m:m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4520" y="2891674"/>
                <a:ext cx="1959429" cy="26756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Marcador de contenido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25270852"/>
                  </p:ext>
                </p:extLst>
              </p:nvPr>
            </p:nvGraphicFramePr>
            <p:xfrm>
              <a:off x="3033339" y="5567343"/>
              <a:ext cx="5995666" cy="1432251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99133"/>
                    <a:gridCol w="1199133"/>
                    <a:gridCol w="1010885"/>
                    <a:gridCol w="872375"/>
                    <a:gridCol w="1714140"/>
                  </a:tblGrid>
                  <a:tr h="729429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𝒔𝒆𝒏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𝒕𝒂𝒏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𝒔𝒆𝒏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num>
                                  <m:den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𝒄𝒐𝒔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70282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45°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Marcador de contenido 4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25270852"/>
                  </p:ext>
                </p:extLst>
              </p:nvPr>
            </p:nvGraphicFramePr>
            <p:xfrm>
              <a:off x="3033339" y="5567343"/>
              <a:ext cx="5995666" cy="1432251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99133"/>
                    <a:gridCol w="1199133"/>
                    <a:gridCol w="1010885"/>
                    <a:gridCol w="872375"/>
                    <a:gridCol w="1714140"/>
                  </a:tblGrid>
                  <a:tr h="729429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37952" t="-4167" r="-258434" b="-9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92308" t="-4167" r="-200000" b="-9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49645" t="-4167" r="-1418" b="-98333"/>
                          </a:stretch>
                        </a:blipFill>
                      </a:tcPr>
                    </a:tc>
                  </a:tr>
                  <a:tr h="70282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45°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100508" t="-107759" r="-302030" b="-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37952" t="-107759" r="-258434" b="-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392308" t="-107759" r="-200000" b="-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6"/>
                          <a:stretch>
                            <a:fillRect l="-249645" t="-107759" r="-1418" b="-172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6" name="Marcador de pie de pá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62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8668"/>
            <a:ext cx="10515600" cy="1325563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9486"/>
            <a:ext cx="10515600" cy="4667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dirty="0" smtClean="0"/>
              <a:t>Utiliza los resultados de las cuatro diapositivas anteriores y tus conocimientos de geometría para completar  la siguiente tabla.</a:t>
            </a:r>
          </a:p>
          <a:p>
            <a:pPr marL="0" indent="0">
              <a:buNone/>
            </a:pP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5217510"/>
                  </p:ext>
                </p:extLst>
              </p:nvPr>
            </p:nvGraphicFramePr>
            <p:xfrm>
              <a:off x="1669143" y="2075546"/>
              <a:ext cx="8142514" cy="546078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77756"/>
                    <a:gridCol w="2079249"/>
                    <a:gridCol w="1628503"/>
                    <a:gridCol w="1628503"/>
                    <a:gridCol w="1628503"/>
                  </a:tblGrid>
                  <a:tr h="680906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</a:t>
                          </a:r>
                          <a:r>
                            <a:rPr lang="es-MX" baseline="0" dirty="0" smtClean="0"/>
                            <a:t>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</a:t>
                          </a:r>
                          <a:r>
                            <a:rPr lang="es-MX" baseline="0" dirty="0" smtClean="0"/>
                            <a:t>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𝒄𝒐𝒔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𝒔𝒆𝒏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𝒕𝒂𝒏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  <m:r>
                                  <a:rPr lang="es-MX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𝒔𝒆𝒏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num>
                                  <m:den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𝒄𝒐𝒔</m:t>
                                    </m:r>
                                    <m:r>
                                      <a:rPr lang="es-MX" smtClean="0">
                                        <a:latin typeface="Cambria Math" panose="02040503050406030204" pitchFamily="18" charset="0"/>
                                      </a:rPr>
                                      <m:t>𝜽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45°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594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5930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90°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indeterminado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513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180°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7435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270°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s-MX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indeterminado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360°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5217510"/>
                  </p:ext>
                </p:extLst>
              </p:nvPr>
            </p:nvGraphicFramePr>
            <p:xfrm>
              <a:off x="1669143" y="2075546"/>
              <a:ext cx="8142514" cy="546078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177756"/>
                    <a:gridCol w="2079249"/>
                    <a:gridCol w="1628503"/>
                    <a:gridCol w="1628503"/>
                    <a:gridCol w="1628503"/>
                  </a:tblGrid>
                  <a:tr h="680906"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 en</a:t>
                          </a:r>
                          <a:r>
                            <a:rPr lang="es-MX" baseline="0" dirty="0" smtClean="0"/>
                            <a:t> grados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/>
                            <a:t>Medida</a:t>
                          </a:r>
                          <a:r>
                            <a:rPr lang="es-MX" baseline="0" dirty="0" smtClean="0"/>
                            <a:t> en radianes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749" t="-4464" r="-201873" b="-7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9627" t="-4464" r="-101119" b="-7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1124" t="-4464" r="-1498" b="-710714"/>
                          </a:stretch>
                        </a:blipFill>
                      </a:tcPr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685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30°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166972" r="-235673" b="-570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749" t="-166972" r="-201873" b="-570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9627" t="-166972" r="-101119" b="-570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1124" t="-166972" r="-1498" b="-570642"/>
                          </a:stretch>
                        </a:blipFill>
                      </a:tcPr>
                    </a:tc>
                  </a:tr>
                  <a:tr h="6676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/>
                            <a:t>45°</a:t>
                          </a:r>
                          <a:endParaRPr lang="es-MX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264545" r="-235673" b="-4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749" t="-264545" r="-201873" b="-4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9627" t="-264545" r="-101119" b="-4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667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364545" r="-235673" b="-3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749" t="-364545" r="-201873" b="-3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9627" t="-364545" r="-101119" b="-36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1124" t="-364545" r="-1498" b="-365455"/>
                          </a:stretch>
                        </a:blipFill>
                      </a:tcPr>
                    </a:tc>
                  </a:tr>
                  <a:tr h="5930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90°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526804" r="-235673" b="-314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indeterminado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5138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180°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568224" r="-235673" b="-1850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7435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270°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586066" r="-235673" b="-622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indeterminado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944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360°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6725" t="-1287692" r="-235673" b="-1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MX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s-MX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CuadroTexto 4"/>
          <p:cNvSpPr txBox="1"/>
          <p:nvPr/>
        </p:nvSpPr>
        <p:spPr>
          <a:xfrm>
            <a:off x="10232571" y="2714171"/>
            <a:ext cx="112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3" action="ppaction://hlinksldjump"/>
              </a:rPr>
              <a:t>Ejemplo 1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0384971" y="3338007"/>
            <a:ext cx="112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4" action="ppaction://hlinksldjump"/>
              </a:rPr>
              <a:t>Ejemplo 2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0384971" y="3998911"/>
            <a:ext cx="112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hlinkClick r:id="rId5" action="ppaction://hlinksldjump"/>
              </a:rPr>
              <a:t>Ejemplo 3</a:t>
            </a:r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6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trigonométricas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Una ecuación trigonométrica es la que  implica funciones trigonométricas de ángulos desconocidos.</a:t>
                </a:r>
              </a:p>
              <a:p>
                <a:pPr marL="0" indent="0">
                  <a:buNone/>
                </a:pPr>
                <a:r>
                  <a:rPr lang="es-MX" dirty="0" smtClean="0"/>
                  <a:t>Ejemplo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𝑐𝑜𝑠𝑥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−1=0</m:t>
                            </m:r>
                          </m:e>
                        </m:mr>
                        <m:mr>
                          <m:e>
                            <m:sSup>
                              <m:sSupPr>
                                <m:ctrlPr>
                                  <a:rPr lang="es-MX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𝑡𝑎𝑛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−3=0</m:t>
                            </m:r>
                          </m:e>
                        </m:m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2 </m:t>
                            </m:r>
                            <m:sSup>
                              <m:sSupPr>
                                <m:ctrlP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𝑠𝑒𝑛</m:t>
                                </m:r>
                              </m:e>
                              <m:sup>
                                <m:r>
                                  <a:rPr lang="es-MX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−1=0</m:t>
                            </m:r>
                          </m:e>
                        </m:mr>
                      </m:m>
                    </m:oMath>
                  </m:oMathPara>
                </a14:m>
                <a:endParaRPr lang="es-MX" dirty="0" smtClean="0"/>
              </a:p>
              <a:p>
                <a:pPr marL="0" indent="0">
                  <a:buNone/>
                </a:pPr>
                <a:r>
                  <a:rPr lang="es-MX" dirty="0" smtClean="0"/>
                  <a:t>Los métodos empleados para encontrar las soluciones de ecuaciones trigonométricas  son semejantes a los utilizados en la solución de ecuaciones algebraicas. Sin embargo, aquí primero se solucionará para un valor de función trigonométrica en particular.</a:t>
                </a: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17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8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trigonométricas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Ejemplo 1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3446266"/>
                  </p:ext>
                </p:extLst>
              </p:nvPr>
            </p:nvGraphicFramePr>
            <p:xfrm>
              <a:off x="1857829" y="2621037"/>
              <a:ext cx="8128000" cy="31337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brk m:alnAt="7"/>
                                  </m:rP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−1=0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1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𝑐𝑜𝑠𝑥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Dividir por 2 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Para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, utilizar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  <a:hlinkClick r:id="rId2" action="ppaction://hlinksldjump"/>
                            </a:rPr>
                            <a:t>la tabla de valores trigonométricos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o bien con apoyo de la calculadora científica el uso de funciones inversas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=60°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3736620"/>
                  </p:ext>
                </p:extLst>
              </p:nvPr>
            </p:nvGraphicFramePr>
            <p:xfrm>
              <a:off x="1857829" y="2621037"/>
              <a:ext cx="8128000" cy="313372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8197" r="-101353" b="-7491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62857" r="-101353" b="-33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1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171000" r="-101353" b="-2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Dividir por 2 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29615">
                    <a:tc gridSpan="2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5" t="-225833" r="-300" b="-11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8816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300769" r="-101353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trigonométricas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Ejemplo 2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4075521"/>
                  </p:ext>
                </p:extLst>
              </p:nvPr>
            </p:nvGraphicFramePr>
            <p:xfrm>
              <a:off x="1857829" y="2621037"/>
              <a:ext cx="8128000" cy="29267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𝑡𝑎𝑛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−3=0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𝑡𝑎𝑛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3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𝑡𝑎𝑛𝑥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Sacar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raíz cuadrada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Para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, utilizar la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  <a:hlinkClick r:id="rId2" action="ppaction://hlinksldjump"/>
                            </a:rPr>
                            <a:t>tabla de valores trigonométricos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o bien con apoyo de la calculadora científica el uso de funciones inversas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=60°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4075521"/>
                  </p:ext>
                </p:extLst>
              </p:nvPr>
            </p:nvGraphicFramePr>
            <p:xfrm>
              <a:off x="1857829" y="2621037"/>
              <a:ext cx="8128000" cy="292677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8197" r="-101353" b="-6934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62857" r="-101353" b="-3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3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259091" r="-101353" b="-3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Sacar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raíz cuadrada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29615">
                    <a:tc gridSpan="2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5" t="-197500" r="-300" b="-11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8816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274615" r="-101353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06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Ecuaciones trigonométricas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Ejemplo 3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6255437"/>
                  </p:ext>
                </p:extLst>
              </p:nvPr>
            </p:nvGraphicFramePr>
            <p:xfrm>
              <a:off x="1857829" y="2621037"/>
              <a:ext cx="8128000" cy="40394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brk m:alnAt="7"/>
                                  </m:rP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−1=0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1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</m:e>
                                  <m:sup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Dividir por 2 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𝑠𝑒𝑛𝑥</m:t>
                                </m:r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rad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  <m:r>
                                  <a:rPr lang="es-MX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s-MX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Sacar raíz cuadrada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Para</a:t>
                          </a:r>
                          <a:r>
                            <a:rPr lang="es-MX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s-MX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, utilizar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  <a:hlinkClick r:id="rId2" action="ppaction://hlinksldjump"/>
                            </a:rPr>
                            <a:t>la tabla de valores trigonométricos </a:t>
                          </a:r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o bien con apoyo de la calculadora científica el uso de funciones inversas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MX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=45°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s-MX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f>
                                        <m:fPr>
                                          <m:ctrlP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s-MX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6255437"/>
                  </p:ext>
                </p:extLst>
              </p:nvPr>
            </p:nvGraphicFramePr>
            <p:xfrm>
              <a:off x="1857829" y="2621037"/>
              <a:ext cx="8128000" cy="403942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49485"/>
                    <a:gridCol w="407851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8197" r="-101353" b="-9918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Ecuación a solucionar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62857" r="-101353" b="-476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Sumar 1 a ambos miembros de la ecuación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171000" r="-101353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Dividir por 2 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901891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183108" r="-101353" b="-1702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Sacar raíz cuadrada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29615">
                    <a:tc gridSpan="2"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75" t="-349167" r="-300" b="-11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791972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414615" r="-101353" b="-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1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Un </a:t>
            </a:r>
            <a:r>
              <a:rPr lang="es-MX" b="1" dirty="0" smtClean="0"/>
              <a:t>ángulo</a:t>
            </a:r>
            <a:r>
              <a:rPr lang="es-MX" dirty="0"/>
              <a:t> </a:t>
            </a:r>
            <a:r>
              <a:rPr lang="es-MX" dirty="0" smtClean="0"/>
              <a:t>se puede obtener al rotar un rayo alrededor de su origen, denominado </a:t>
            </a:r>
            <a:r>
              <a:rPr lang="es-MX" b="1" dirty="0" smtClean="0"/>
              <a:t>vértice</a:t>
            </a:r>
            <a:r>
              <a:rPr lang="es-MX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Si el vértice del ángulo esta en el origen de un sistema coordenado se le llama </a:t>
            </a:r>
            <a:r>
              <a:rPr lang="es-MX" b="1" dirty="0" smtClean="0"/>
              <a:t>posición estándar.</a:t>
            </a:r>
            <a:endParaRPr lang="es-MX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En un ángulo estándar al lado que coincide con el eje X se le llama </a:t>
            </a:r>
            <a:r>
              <a:rPr lang="es-MX" b="1" dirty="0" smtClean="0"/>
              <a:t>lado inicial</a:t>
            </a:r>
            <a:r>
              <a:rPr lang="es-MX" dirty="0" smtClean="0"/>
              <a:t> y al otro lado que define al ángulo se le conoce como </a:t>
            </a:r>
            <a:r>
              <a:rPr lang="es-MX" b="1" dirty="0" smtClean="0"/>
              <a:t>lado final.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1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079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Relaciona el nombre de cada lado del ángulo y su medida.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01486" y="525417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095827" y="561725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flipH="1">
            <a:off x="2772229" y="5558971"/>
            <a:ext cx="197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18757" y="527288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305300" y="5247923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453164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771243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698671" y="524167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373257" y="5426341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30°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8186057" y="5439189"/>
            <a:ext cx="65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45°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150349" y="5451349"/>
            <a:ext cx="8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60°</a:t>
            </a:r>
            <a:endParaRPr lang="es-MX" dirty="0"/>
          </a:p>
        </p:txBody>
      </p:sp>
      <p:sp>
        <p:nvSpPr>
          <p:cNvPr id="19" name="CuadroTexto 18"/>
          <p:cNvSpPr txBox="1"/>
          <p:nvPr/>
        </p:nvSpPr>
        <p:spPr>
          <a:xfrm>
            <a:off x="9964058" y="5438837"/>
            <a:ext cx="62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90°</a:t>
            </a:r>
            <a:endParaRPr lang="es-MX" dirty="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535" y="2330415"/>
            <a:ext cx="2413529" cy="2413594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92" y="2344261"/>
            <a:ext cx="2413529" cy="241359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9028" y="2344261"/>
            <a:ext cx="2413529" cy="2413594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1324" y="2307080"/>
            <a:ext cx="2413529" cy="2413594"/>
          </a:xfrm>
          <a:prstGeom prst="rect">
            <a:avLst/>
          </a:prstGeo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Relaciona el nombre de cada lado del ángulo y su medida.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01486" y="525417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095827" y="561725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flipH="1">
            <a:off x="2772229" y="5558971"/>
            <a:ext cx="197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18757" y="527288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305300" y="5247923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453164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771243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698671" y="524167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164615" y="5426341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120°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8153136" y="5415467"/>
            <a:ext cx="65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135°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052380" y="5438837"/>
            <a:ext cx="8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150°</a:t>
            </a:r>
            <a:endParaRPr lang="es-MX" dirty="0"/>
          </a:p>
        </p:txBody>
      </p:sp>
      <p:sp>
        <p:nvSpPr>
          <p:cNvPr id="19" name="CuadroTexto 18"/>
          <p:cNvSpPr txBox="1"/>
          <p:nvPr/>
        </p:nvSpPr>
        <p:spPr>
          <a:xfrm>
            <a:off x="9927771" y="5500914"/>
            <a:ext cx="68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180°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35" y="2323746"/>
            <a:ext cx="2413529" cy="2413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578" y="2342456"/>
            <a:ext cx="2413529" cy="241359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956" y="2342456"/>
            <a:ext cx="2413529" cy="24135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2250" y="2342456"/>
            <a:ext cx="2413529" cy="2413594"/>
          </a:xfrm>
          <a:prstGeom prst="rect">
            <a:avLst/>
          </a:prstGeom>
        </p:spPr>
      </p:pic>
      <p:sp>
        <p:nvSpPr>
          <p:cNvPr id="20" name="Marcador de pie de pá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6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Relaciona el nombre de cada lado del ángulo y su medida.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01486" y="525417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1095827" y="561725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flipH="1">
            <a:off x="2772229" y="5558971"/>
            <a:ext cx="1973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18757" y="5272881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inicial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305300" y="5247923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453164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771243" y="5603977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698671" y="5241675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Lado final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373257" y="5426341"/>
            <a:ext cx="69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225°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8186057" y="5426341"/>
            <a:ext cx="65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170°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9056008" y="5438837"/>
            <a:ext cx="8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315°</a:t>
            </a:r>
            <a:endParaRPr lang="es-MX" dirty="0"/>
          </a:p>
        </p:txBody>
      </p:sp>
      <p:sp>
        <p:nvSpPr>
          <p:cNvPr id="19" name="CuadroTexto 18"/>
          <p:cNvSpPr txBox="1"/>
          <p:nvPr/>
        </p:nvSpPr>
        <p:spPr>
          <a:xfrm>
            <a:off x="9978956" y="5457547"/>
            <a:ext cx="62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360°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591917"/>
            <a:ext cx="2413529" cy="241359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470" y="2610627"/>
            <a:ext cx="2413529" cy="241359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370" y="2610627"/>
            <a:ext cx="2413529" cy="2413594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0640" y="2591917"/>
            <a:ext cx="2413529" cy="2413594"/>
          </a:xfrm>
          <a:prstGeom prst="rect">
            <a:avLst/>
          </a:prstGeo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5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/>
              <a:t>Radián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Si un ángulo tiene su vértice en el centro de la circunferencia unitaria U e intercepta sobre U un arco de longitud 1, tiene un valor de </a:t>
            </a:r>
            <a:r>
              <a:rPr lang="es-MX" b="1" dirty="0" smtClean="0"/>
              <a:t>1 radián.</a:t>
            </a:r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endParaRPr lang="es-MX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159" y="3319253"/>
            <a:ext cx="2857633" cy="285771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352800" y="4729250"/>
            <a:ext cx="26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403975" y="4729250"/>
            <a:ext cx="20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161143" y="4621271"/>
            <a:ext cx="275771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466953" y="3696494"/>
                <a:ext cx="4252685" cy="1568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sz="36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s-MX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∡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𝐴𝑂𝐵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 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𝑟𝑎𝑑𝑖𝑎𝑛</m:t>
                            </m:r>
                          </m:e>
                        </m:mr>
                        <m:mr>
                          <m:e>
                            <m:r>
                              <a:rPr lang="es-MX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∡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𝐴𝑂𝐵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mr>
                        <m:mr>
                          <m:e>
                            <m:r>
                              <a:rPr lang="es-MX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∢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𝐴𝑂𝐵</m:t>
                            </m:r>
                            <m:r>
                              <a:rPr lang="es-MX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=180°</m:t>
                            </m:r>
                          </m:e>
                        </m:mr>
                      </m:m>
                    </m:oMath>
                  </m:oMathPara>
                </a14:m>
                <a:endParaRPr lang="es-MX" sz="36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953" y="3696494"/>
                <a:ext cx="4252685" cy="15686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05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Ángulos y su medición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Completa la siguiente tabla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5956" y="194053"/>
            <a:ext cx="4573002" cy="6758064"/>
          </a:xfrm>
          <a:prstGeom prst="rect">
            <a:avLst/>
          </a:prstGeom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42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7886"/>
            <a:ext cx="10515600" cy="4769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/>
              <a:t>Frecuentemente es ventajoso cambiar de un sistema coordenado a otro cuando estamos resolviendo un problema.  Para determinar los valores de las funciones trigonométricas vamos a cambiar de un sistema de coordenadas rectangulares a un sistema en el que vamos a hacer referencia al seno y al coseno de un ángulo.</a:t>
            </a:r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057" y="2680134"/>
            <a:ext cx="3848943" cy="3849047"/>
          </a:xfrm>
          <a:prstGeom prst="rect">
            <a:avLst/>
          </a:prstGeom>
        </p:spPr>
      </p:pic>
      <p:sp>
        <p:nvSpPr>
          <p:cNvPr id="5" name="Arco 4"/>
          <p:cNvSpPr/>
          <p:nvPr/>
        </p:nvSpPr>
        <p:spPr>
          <a:xfrm>
            <a:off x="4171528" y="4415971"/>
            <a:ext cx="348343" cy="377372"/>
          </a:xfrm>
          <a:prstGeom prst="arc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45699" y="4231305"/>
                <a:ext cx="537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99" y="4231305"/>
                <a:ext cx="5370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21943" y="3165008"/>
                <a:ext cx="870857" cy="627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s-MX" dirty="0"/>
                              <m:t> </m:t>
                            </m:r>
                          </m:e>
                        </m:m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𝑠𝑒𝑛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mr>
                      </m:m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943" y="3165008"/>
                <a:ext cx="870857" cy="627416"/>
              </a:xfrm>
              <a:prstGeom prst="rect">
                <a:avLst/>
              </a:prstGeom>
              <a:blipFill rotWithShape="0">
                <a:blip r:embed="rId4"/>
                <a:stretch>
                  <a:fillRect r="-6643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8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r>
              <a:rPr lang="es-MX" sz="4000" dirty="0" smtClean="0"/>
              <a:t>Funciones trigonométricas de medidas angulares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07886"/>
            <a:ext cx="10515600" cy="4769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/>
              <a:t>Utilicemos este cambio de coordenadas para determinar las medida de las funciones seno, coseno y tangente de algunos ángulos</a:t>
            </a:r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057" y="2680134"/>
            <a:ext cx="3848943" cy="3849047"/>
          </a:xfrm>
          <a:prstGeom prst="rect">
            <a:avLst/>
          </a:prstGeom>
        </p:spPr>
      </p:pic>
      <p:sp>
        <p:nvSpPr>
          <p:cNvPr id="5" name="Arco 4"/>
          <p:cNvSpPr/>
          <p:nvPr/>
        </p:nvSpPr>
        <p:spPr>
          <a:xfrm>
            <a:off x="4171528" y="4415971"/>
            <a:ext cx="348343" cy="377372"/>
          </a:xfrm>
          <a:prstGeom prst="arc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45699" y="4231305"/>
                <a:ext cx="537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99" y="4231305"/>
                <a:ext cx="5370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21943" y="3165008"/>
                <a:ext cx="870857" cy="627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s-MX" dirty="0"/>
                              <m:t> </m:t>
                            </m:r>
                          </m:e>
                        </m:mr>
                        <m:m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𝑠𝑒𝑛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mr>
                      </m:m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943" y="3165008"/>
                <a:ext cx="870857" cy="627416"/>
              </a:xfrm>
              <a:prstGeom prst="rect">
                <a:avLst/>
              </a:prstGeom>
              <a:blipFill rotWithShape="0">
                <a:blip r:embed="rId4"/>
                <a:stretch>
                  <a:fillRect r="-6643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6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981</Words>
  <Application>Microsoft Office PowerPoint</Application>
  <PresentationFormat>Panorámica</PresentationFormat>
  <Paragraphs>261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Wingdings</vt:lpstr>
      <vt:lpstr>Tema de Office</vt:lpstr>
      <vt:lpstr>Bachillerato General por Áreas Interdisciplinarias Pre cálculo</vt:lpstr>
      <vt:lpstr>Ángulos y su medición</vt:lpstr>
      <vt:lpstr>Ángulos y su medición</vt:lpstr>
      <vt:lpstr>Ángulos y su medición</vt:lpstr>
      <vt:lpstr>Ángulos y su medición</vt:lpstr>
      <vt:lpstr>Ángulos y su medición</vt:lpstr>
      <vt:lpstr>Ángulos y su medición</vt:lpstr>
      <vt:lpstr>Funciones trigonométricas de medidas angulares</vt:lpstr>
      <vt:lpstr>Funciones trigonométricas de medidas angulares</vt:lpstr>
      <vt:lpstr>Funciones trigonométricas de medidas angulares</vt:lpstr>
      <vt:lpstr>Funciones trigonométricas de medidas angulares</vt:lpstr>
      <vt:lpstr>Funciones trigonométricas de medidas angulares</vt:lpstr>
      <vt:lpstr>Funciones trigonométricas de medidas angulares</vt:lpstr>
      <vt:lpstr>Ecuaciones trigonométricas</vt:lpstr>
      <vt:lpstr>Ecuaciones trigonométricas</vt:lpstr>
      <vt:lpstr>Ecuaciones trigonométricas</vt:lpstr>
      <vt:lpstr>Ecuaciones trigonométricas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Bachillerato General por Áreas Interdisciplinarias Pre cálculo</dc:title>
  <dc:creator>Personal</dc:creator>
  <cp:lastModifiedBy>Usuario</cp:lastModifiedBy>
  <cp:revision>28</cp:revision>
  <dcterms:created xsi:type="dcterms:W3CDTF">2015-10-25T21:40:54Z</dcterms:created>
  <dcterms:modified xsi:type="dcterms:W3CDTF">2015-11-05T20:08:16Z</dcterms:modified>
</cp:coreProperties>
</file>