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E6E44-5396-440B-899C-1128DCE6F095}" type="datetimeFigureOut">
              <a:rPr lang="es-MX" smtClean="0"/>
              <a:t>05/11/2015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1FBF9-F902-47EA-8757-3B432F1372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58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FBF9-F902-47EA-8757-3B432F13727D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720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69B4-84C1-42FD-8FDA-B479501F1D2C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50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F83-E831-4C05-8556-4EBB3ECB91BE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001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B834-9802-4149-B60E-270C97B23254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527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C361-5D33-4A68-A005-31BB61AD65B6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767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020F-209B-45E0-BB33-94B8864E70B5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57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D3CA6-20D0-4553-9761-34A5C0EEBBA4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66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2A55-A4CB-4029-8CA9-F9EA9019DF5C}" type="datetime1">
              <a:rPr lang="es-MX" smtClean="0"/>
              <a:t>05/11/2015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16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86EB-0047-4AD8-828E-6432B28728D2}" type="datetime1">
              <a:rPr lang="es-MX" smtClean="0"/>
              <a:t>05/11/2015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4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E6D8-8294-463F-9C82-5D8CFCAA57BE}" type="datetime1">
              <a:rPr lang="es-MX" smtClean="0"/>
              <a:t>05/11/2015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76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91E8F-86E6-448A-A947-16FF60067326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411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4DFD-5FAC-441B-AB20-3E5023F78E2A}" type="datetime1">
              <a:rPr lang="es-MX" smtClean="0"/>
              <a:t>05/11/2015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05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6794F-DF52-466F-A07A-3C9BBED43494}" type="datetime1">
              <a:rPr lang="es-MX" smtClean="0"/>
              <a:t>05/11/2015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CCF2C-30CE-4EF3-88D6-455A61B6E8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496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Bachillerato General por Áreas Interdisciplinarias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Pre cálculo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4497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dirty="0" smtClean="0"/>
              <a:t>Ecuaciones de grado superior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dirty="0" smtClean="0"/>
              <a:t>División sintética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dirty="0" smtClean="0"/>
              <a:t>Teorema del residuo o sustitución sintética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dirty="0" smtClean="0"/>
              <a:t>Teorema del Factor</a:t>
            </a:r>
          </a:p>
        </p:txBody>
      </p:sp>
      <p:pic>
        <p:nvPicPr>
          <p:cNvPr id="4" name="Imagen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5" y="38894"/>
            <a:ext cx="16764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183" y="177208"/>
            <a:ext cx="15049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9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Teorema del Factor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Si </a:t>
                </a:r>
                <a14:m>
                  <m:oMath xmlns:m="http://schemas.openxmlformats.org/officeDocument/2006/math">
                    <m:r>
                      <a:rPr lang="es-MX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/>
                  <a:t> es un polinomio y </a:t>
                </a:r>
                <a14:m>
                  <m:oMath xmlns:m="http://schemas.openxmlformats.org/officeDocument/2006/math">
                    <m:r>
                      <a:rPr lang="es-MX" i="1" dirty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dirty="0"/>
                  <a:t> es un número real, entonces </a:t>
                </a:r>
                <a:r>
                  <a:rPr lang="es-MX" dirty="0" smtClean="0"/>
                  <a:t> </a:t>
                </a:r>
                <a14:m>
                  <m:oMath xmlns:m="http://schemas.openxmlformats.org/officeDocument/2006/math">
                    <m:r>
                      <a:rPr lang="es-MX" i="1" dirty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/>
                  <a:t> </a:t>
                </a:r>
                <a:r>
                  <a:rPr lang="es-MX" dirty="0" smtClean="0"/>
                  <a:t>contiene a  </a:t>
                </a:r>
                <a14:m>
                  <m:oMath xmlns:m="http://schemas.openxmlformats.org/officeDocument/2006/math">
                    <m:r>
                      <a:rPr lang="es-MX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 dirty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dirty="0"/>
                  <a:t>, </a:t>
                </a:r>
                <a:r>
                  <a:rPr lang="es-MX" dirty="0" smtClean="0"/>
                  <a:t>como factor si y sólo si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MX" dirty="0" smtClean="0"/>
                  <a:t>.</a:t>
                </a: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612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División sintética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División tradicional con números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19800" y="1825625"/>
            <a:ext cx="5334000" cy="4351338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División tradicional con polinomios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518088"/>
            <a:ext cx="1981200" cy="32385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581400" y="2518088"/>
            <a:ext cx="139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Cociente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3581400" y="2887420"/>
            <a:ext cx="139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Dividendo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93183" y="2887420"/>
            <a:ext cx="125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Divisor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3220791" y="5387256"/>
            <a:ext cx="211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Residuo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0122793" y="2486701"/>
            <a:ext cx="1501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Cociente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0122793" y="2981821"/>
            <a:ext cx="1681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Dividendo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0315977" y="5661806"/>
            <a:ext cx="103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Residuo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725465" y="3044725"/>
            <a:ext cx="1045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Divisor</a:t>
            </a:r>
            <a:endParaRPr lang="es-MX" dirty="0"/>
          </a:p>
        </p:txBody>
      </p:sp>
      <p:cxnSp>
        <p:nvCxnSpPr>
          <p:cNvPr id="16" name="Conector recto 15"/>
          <p:cNvCxnSpPr/>
          <p:nvPr/>
        </p:nvCxnSpPr>
        <p:spPr>
          <a:xfrm>
            <a:off x="9629103" y="5164428"/>
            <a:ext cx="0" cy="222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5276" y="2222207"/>
            <a:ext cx="3603534" cy="4230107"/>
          </a:xfrm>
          <a:prstGeom prst="rect">
            <a:avLst/>
          </a:prstGeom>
        </p:spPr>
      </p:pic>
      <p:sp>
        <p:nvSpPr>
          <p:cNvPr id="10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06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División Sintética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División tradicional de polinomios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División sintética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11" y="2382592"/>
            <a:ext cx="4377895" cy="3606084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038197" y="2871989"/>
            <a:ext cx="94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Divisor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0200068" y="2871989"/>
            <a:ext cx="1442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Dividiendo</a:t>
            </a:r>
            <a:endParaRPr lang="es-MX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089" y="2775330"/>
            <a:ext cx="3305175" cy="1590675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0134264" y="3570667"/>
            <a:ext cx="101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Residuo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004436" y="4181339"/>
            <a:ext cx="1516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Cociente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74826" y="3201335"/>
            <a:ext cx="94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Divisor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4336995" y="3015093"/>
            <a:ext cx="1442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Dividiendo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667886" y="5435957"/>
            <a:ext cx="101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Residuo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3578935" y="2551944"/>
            <a:ext cx="1516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Cociente</a:t>
            </a:r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48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División Sintética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s-MX" dirty="0" smtClean="0"/>
                  <a:t>Pasos para realizarla división sintética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dirty="0" smtClean="0"/>
                  <a:t>Escribe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 smtClean="0"/>
                  <a:t> en la forma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MX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 smtClean="0"/>
                  <a:t> y si falta algún término anótelo con coeficiente cero.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dirty="0" smtClean="0"/>
                  <a:t>Escriba los coeficientes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 smtClean="0"/>
                  <a:t> ordenados en una fila horizontal.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dirty="0" smtClean="0"/>
                  <a:t>Baje el primer coeficiente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 smtClean="0"/>
                  <a:t> de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 smtClean="0"/>
                  <a:t> a la última fila.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dirty="0" smtClean="0"/>
                  <a:t>Multiplique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 smtClean="0"/>
                  <a:t> por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dirty="0" smtClean="0"/>
                  <a:t>, y escriba el producto en la segunda línea debajo del coeficiente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s-MX" dirty="0" smtClean="0"/>
                  <a:t>; sume el producto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s-MX" dirty="0" smtClean="0"/>
                  <a:t>, y escriba  la suma en la fila inferior.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dirty="0" smtClean="0"/>
                  <a:t>Multiplique esta suma por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dirty="0" smtClean="0"/>
                  <a:t> y escriba el producto en la segunda línea debajo del coeficiente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s-MX" dirty="0" smtClean="0"/>
                  <a:t>; sume el producto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s-MX" dirty="0" smtClean="0"/>
                  <a:t>, y escriba la suma en la última fila.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dirty="0" smtClean="0"/>
                  <a:t>Repita el proceso 4 y 6 hasta que sea posible.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dirty="0" smtClean="0"/>
                  <a:t>El último número del renglón inferior es el residuo y los números precedentes son los coeficientes de los términos sucesivos del cociente, el cual e </a:t>
                </a:r>
                <a:r>
                  <a:rPr lang="es-MX" dirty="0" err="1" smtClean="0"/>
                  <a:t>sun</a:t>
                </a:r>
                <a:r>
                  <a:rPr lang="es-MX" dirty="0" smtClean="0"/>
                  <a:t> polinomio de grado menor que el de P(x) en 1.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 t="-2801" r="-75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247"/>
          </a:xfrm>
        </p:spPr>
        <p:txBody>
          <a:bodyPr/>
          <a:lstStyle/>
          <a:p>
            <a:r>
              <a:rPr lang="es-MX" dirty="0" smtClean="0"/>
              <a:t>División Sintética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5161"/>
                <a:ext cx="10515600" cy="48118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sz="2400" dirty="0" smtClean="0"/>
                  <a:t>Ejemplo: Dividir usando la división sintética </a:t>
                </a:r>
                <a14:m>
                  <m:oMath xmlns:m="http://schemas.openxmlformats.org/officeDocument/2006/math"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s-MX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s-MX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+3 </m:t>
                    </m:r>
                  </m:oMath>
                </a14:m>
                <a:r>
                  <a:rPr lang="es-MX" sz="2400" dirty="0" smtClean="0"/>
                  <a:t>por </a:t>
                </a:r>
                <a14:m>
                  <m:oMath xmlns:m="http://schemas.openxmlformats.org/officeDocument/2006/math"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s-MX" sz="24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sz="2400" dirty="0" smtClean="0"/>
                  <a:t>Escribe </a:t>
                </a:r>
                <a14:m>
                  <m:oMath xmlns:m="http://schemas.openxmlformats.org/officeDocument/2006/math"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sz="2400" dirty="0" smtClean="0"/>
                  <a:t> en la forma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  <m:sSup>
                      <m:sSup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MX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sz="2400" dirty="0" smtClean="0"/>
                  <a:t> y si falta algún término anótelo con coeficiente cero.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s-MX" sz="2400" dirty="0" smtClean="0"/>
                  <a:t>Escriba los coeficientes </a:t>
                </a:r>
                <a14:m>
                  <m:oMath xmlns:m="http://schemas.openxmlformats.org/officeDocument/2006/math"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sz="2400" dirty="0" smtClean="0"/>
                  <a:t> ordenados en una fila horizontal.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400" b="0" i="1" smtClean="0">
                          <a:latin typeface="Cambria Math" panose="02040503050406030204" pitchFamily="18" charset="0"/>
                        </a:rPr>
                        <m:t>2      −5     −6      3    </m:t>
                      </m:r>
                    </m:oMath>
                  </m:oMathPara>
                </a14:m>
                <a:endParaRPr lang="es-MX" sz="2400" dirty="0" smtClean="0"/>
              </a:p>
              <a:p>
                <a:pPr marL="0" indent="0">
                  <a:buNone/>
                </a:pPr>
                <a:endParaRPr lang="es-MX" sz="2400" dirty="0" smtClean="0"/>
              </a:p>
              <a:p>
                <a:pPr marL="0" indent="0">
                  <a:buNone/>
                </a:pPr>
                <a:r>
                  <a:rPr lang="es-MX" sz="2400" dirty="0" smtClean="0"/>
                  <a:t>3. Baje el primer coeficiente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sz="2400" dirty="0" smtClean="0"/>
                  <a:t> de </a:t>
                </a:r>
                <a14:m>
                  <m:oMath xmlns:m="http://schemas.openxmlformats.org/officeDocument/2006/math"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sz="2400" dirty="0" smtClean="0"/>
                  <a:t> a la última fila.</a:t>
                </a:r>
              </a:p>
              <a:p>
                <a:pPr marL="0" indent="0" algn="ctr">
                  <a:buNone/>
                </a:pPr>
                <a:r>
                  <a:rPr lang="es-MX" dirty="0"/>
                  <a:t> </a:t>
                </a:r>
                <a:endParaRPr lang="es-MX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5161"/>
                <a:ext cx="10515600" cy="4811802"/>
              </a:xfrm>
              <a:blipFill rotWithShape="0">
                <a:blip r:embed="rId2"/>
                <a:stretch>
                  <a:fillRect l="-928" t="-177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4300538"/>
            <a:ext cx="3190875" cy="1876425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7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247"/>
          </a:xfrm>
        </p:spPr>
        <p:txBody>
          <a:bodyPr/>
          <a:lstStyle/>
          <a:p>
            <a:r>
              <a:rPr lang="es-MX" dirty="0" smtClean="0"/>
              <a:t>División Sintética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5161"/>
                <a:ext cx="10515600" cy="481180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sz="2000" dirty="0" smtClean="0"/>
                  <a:t>Ejemplo: Dividir usando la división sintética </a:t>
                </a:r>
                <a14:m>
                  <m:oMath xmlns:m="http://schemas.openxmlformats.org/officeDocument/2006/math"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+3 </m:t>
                    </m:r>
                  </m:oMath>
                </a14:m>
                <a:r>
                  <a:rPr lang="es-MX" sz="2000" dirty="0" smtClean="0"/>
                  <a:t>por </a:t>
                </a:r>
                <a14:m>
                  <m:oMath xmlns:m="http://schemas.openxmlformats.org/officeDocument/2006/math">
                    <m:r>
                      <a:rPr lang="es-MX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000" i="1" dirty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s-MX" sz="2000" dirty="0"/>
              </a:p>
              <a:p>
                <a:pPr marL="0" indent="0">
                  <a:buNone/>
                </a:pPr>
                <a:r>
                  <a:rPr lang="es-MX" sz="2000" dirty="0" smtClean="0"/>
                  <a:t>4. Multiplique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sz="2000" dirty="0" smtClean="0"/>
                  <a:t> por </a:t>
                </a:r>
                <a14:m>
                  <m:oMath xmlns:m="http://schemas.openxmlformats.org/officeDocument/2006/math">
                    <m:r>
                      <a:rPr lang="es-MX" sz="20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sz="2000" dirty="0" smtClean="0"/>
                  <a:t>, y escriba el producto en la segunda línea debajo del coeficiente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s-MX" sz="2000" dirty="0" smtClean="0"/>
                  <a:t>; sume el producto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s-MX" sz="2000" dirty="0" smtClean="0"/>
                  <a:t>, y escriba  la suma en la fila inferior.</a:t>
                </a:r>
              </a:p>
              <a:p>
                <a:pPr marL="0" indent="0">
                  <a:buNone/>
                </a:pPr>
                <a:r>
                  <a:rPr lang="es-MX" sz="2000" dirty="0" smtClean="0"/>
                  <a:t>5. Multiplique esta suma por </a:t>
                </a:r>
                <a14:m>
                  <m:oMath xmlns:m="http://schemas.openxmlformats.org/officeDocument/2006/math">
                    <m:r>
                      <a:rPr lang="es-MX" sz="20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sz="2000" dirty="0" smtClean="0"/>
                  <a:t> y escriba el producto en la segunda línea debajo del coeficiente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s-MX" sz="2000" dirty="0" smtClean="0"/>
                  <a:t>; sume el producto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r>
                  <a:rPr lang="es-MX" sz="2000" dirty="0" smtClean="0"/>
                  <a:t>, y escriba la suma en la última fila.</a:t>
                </a:r>
              </a:p>
              <a:p>
                <a:pPr marL="0" indent="0">
                  <a:buNone/>
                </a:pPr>
                <a:r>
                  <a:rPr lang="es-MX" sz="2000" dirty="0" smtClean="0"/>
                  <a:t>6. Repita el proceso 4 y 6 hasta que sea posible.</a:t>
                </a:r>
              </a:p>
              <a:p>
                <a:pPr marL="0" indent="0">
                  <a:buNone/>
                </a:pPr>
                <a:r>
                  <a:rPr lang="es-MX" sz="2000" dirty="0" smtClean="0"/>
                  <a:t>7. El último número del renglón inferior es el residuo y los números precedentes son los coeficientes de los términos sucesivos del cociente, el cual es un polinomio de grado menor que el de P(x) en 1.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5161"/>
                <a:ext cx="10515600" cy="4811802"/>
              </a:xfrm>
              <a:blipFill rotWithShape="0">
                <a:blip r:embed="rId2"/>
                <a:stretch>
                  <a:fillRect l="-638" t="-1394" r="-98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029" y="4344272"/>
            <a:ext cx="3305175" cy="17240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194738" y="4662152"/>
                <a:ext cx="34257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dirty="0" smtClean="0"/>
                  <a:t>Cociente: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738" y="4662152"/>
                <a:ext cx="342578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423" t="-10000" b="-2666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297769" y="5434885"/>
            <a:ext cx="194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Residuo: -3</a:t>
            </a:r>
            <a:endParaRPr lang="es-MX" dirty="0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67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Teorema del Residuo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MX" dirty="0" smtClean="0"/>
                  <a:t>Si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 smtClean="0"/>
                  <a:t> es un polinomio y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dirty="0" smtClean="0"/>
                  <a:t> es un número real, entonces si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 smtClean="0"/>
                  <a:t> se divide entre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MX" dirty="0" smtClean="0"/>
                  <a:t>, el residuo es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MX" dirty="0" smtClean="0"/>
                  <a:t>.</a:t>
                </a:r>
              </a:p>
              <a:p>
                <a:pPr marL="0" indent="0">
                  <a:buNone/>
                </a:pPr>
                <a:r>
                  <a:rPr lang="es-MX" dirty="0" smtClean="0"/>
                  <a:t>Ejemplo: Si</a:t>
                </a:r>
                <a14:m>
                  <m:oMath xmlns:m="http://schemas.openxmlformats.org/officeDocument/2006/math">
                    <m:r>
                      <a:rPr lang="es-MX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MX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−9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+8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−72</m:t>
                    </m:r>
                  </m:oMath>
                </a14:m>
                <a:r>
                  <a:rPr lang="es-MX" dirty="0" smtClean="0"/>
                  <a:t>, determina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MX" i="1" dirty="0" smtClean="0">
                        <a:latin typeface="Cambria Math" panose="02040503050406030204" pitchFamily="18" charset="0"/>
                      </a:rPr>
                      <m:t>(−3).</m:t>
                    </m:r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0819028"/>
                  </p:ext>
                </p:extLst>
              </p:nvPr>
            </p:nvGraphicFramePr>
            <p:xfrm>
              <a:off x="-1" y="3501503"/>
              <a:ext cx="12080384" cy="2520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33488"/>
                    <a:gridCol w="6046896"/>
                  </a:tblGrid>
                  <a:tr h="491987"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Por sustitución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Con el Teorema del Residuo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2028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s-MX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MX" b="0" i="0" smtClean="0">
                                          <a:latin typeface="Cambria Math" panose="02040503050406030204" pitchFamily="18" charset="0"/>
                                        </a:rPr>
                                        <m:t>P</m:t>
                                      </m:r>
                                      <m:d>
                                        <m:d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p>
                                        <m:sSup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p>
                                      </m:sSup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−9</m:t>
                                      </m:r>
                                      <m:sSup>
                                        <m:sSup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+8</m:t>
                                      </m:r>
                                      <m:sSup>
                                        <m:sSup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−72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s-MX" b="0" i="0" smtClean="0">
                                          <a:latin typeface="Cambria Math" panose="02040503050406030204" pitchFamily="18" charset="0"/>
                                        </a:rPr>
                                        <m:t>P</m:t>
                                      </m:r>
                                      <m:d>
                                        <m:d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−3</m:t>
                                          </m:r>
                                        </m:e>
                                      </m:d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sSup>
                                        <m:sSup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(−3)</m:t>
                                          </m:r>
                                        </m:e>
                                        <m:sup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sup>
                                      </m:sSup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−9</m:t>
                                      </m:r>
                                      <m:sSup>
                                        <m:sSup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(−3)</m:t>
                                          </m:r>
                                        </m:e>
                                        <m:sup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+8</m:t>
                                      </m:r>
                                      <m:sSup>
                                        <m:sSupPr>
                                          <m:ctrlP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(−3)</m:t>
                                          </m:r>
                                        </m:e>
                                        <m:sup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−72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s-MX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𝑃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e>
                                            </m:d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=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−243−9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−</m:t>
                                                </m:r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7</m:t>
                                                </m:r>
                                              </m:e>
                                            </m:d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brk m:alnAt="7"/>
                                                  </m:r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9</m:t>
                                                </m:r>
                                              </m:e>
                                            </m:d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72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𝑃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−3</m:t>
                                                </m:r>
                                              </m:e>
                                            </m:d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=−243+243+72−72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𝑃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s-MX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−3</m:t>
                                                </m:r>
                                              </m:e>
                                            </m:d>
                                            <m:r>
                                              <a:rPr lang="es-MX" b="0" i="1" smtClean="0">
                                                <a:latin typeface="Cambria Math" panose="02040503050406030204" pitchFamily="18" charset="0"/>
                                              </a:rPr>
                                              <m:t>=0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oMath>
                            </m:oMathPara>
                          </a14:m>
                          <a:endParaRPr lang="es-MX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0819028"/>
                  </p:ext>
                </p:extLst>
              </p:nvPr>
            </p:nvGraphicFramePr>
            <p:xfrm>
              <a:off x="-1" y="3501503"/>
              <a:ext cx="12080384" cy="2520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33488"/>
                    <a:gridCol w="6046896"/>
                  </a:tblGrid>
                  <a:tr h="491987"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Por sustitución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Con el Teorema del Residuo</a:t>
                          </a:r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2028691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1" t="-25826" r="-100707" b="-6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 dirty="0"/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4856" y="3915309"/>
            <a:ext cx="4203544" cy="2396591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69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Teorema del Residuo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r>
                  <a:rPr lang="es-MX" dirty="0"/>
                  <a:t>Utiliza el teorema del residuo  evalúa las siguientes funciones en los puntos indicados</a:t>
                </a:r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−11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s-MX" dirty="0"/>
                  <a:t>   en  -3, -2, 1, 3 ,5</a:t>
                </a:r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es-MX" dirty="0"/>
                  <a:t> en -5, -2, 3, 4</a:t>
                </a:r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es-MX" dirty="0"/>
                  <a:t>  en -7, -1, 1, 7</a:t>
                </a:r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+5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s-MX" dirty="0"/>
                  <a:t>  en -3,-1,1,3</a:t>
                </a:r>
              </a:p>
              <a:p>
                <a:pPr marL="514350" lvl="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−9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+8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−72</m:t>
                    </m:r>
                  </m:oMath>
                </a14:m>
                <a:r>
                  <a:rPr lang="es-MX" dirty="0"/>
                  <a:t>  en -3, -2, -1, 1, 2</a:t>
                </a: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164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Soluciones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95661874"/>
                  </p:ext>
                </p:extLst>
              </p:nvPr>
            </p:nvGraphicFramePr>
            <p:xfrm>
              <a:off x="838200" y="1825625"/>
              <a:ext cx="10515600" cy="17373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03120"/>
                    <a:gridCol w="2103120"/>
                    <a:gridCol w="2103120"/>
                    <a:gridCol w="2103120"/>
                    <a:gridCol w="210312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1) </a:t>
                          </a:r>
                          <a14:m>
                            <m:oMath xmlns:m="http://schemas.openxmlformats.org/officeDocument/2006/math">
                              <m:r>
                                <a:rPr lang="es-MX" sz="1800" b="1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s-MX" sz="1800" b="1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es-MX" sz="1800" b="1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s-MX" sz="1800" b="1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=56</m:t>
                              </m:r>
                            </m:oMath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=30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=−12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=−10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=16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2) </a:t>
                          </a:r>
                          <a14:m>
                            <m:oMath xmlns:m="http://schemas.openxmlformats.org/officeDocument/2006/math">
                              <m:r>
                                <a:rPr lang="es-MX" sz="1800" b="1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MX" sz="1800" b="1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es-MX" sz="1800" b="1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−5</m:t>
                                  </m:r>
                                </m:e>
                              </m:d>
                              <m:r>
                                <a:rPr lang="es-MX" sz="1800" b="1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=−113</m:t>
                              </m:r>
                            </m:oMath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=13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=103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=211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3) </a:t>
                          </a:r>
                          <a14:m>
                            <m:oMath xmlns:m="http://schemas.openxmlformats.org/officeDocument/2006/math">
                              <m:r>
                                <a:rPr lang="es-MX" sz="1800" b="1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s-MX" sz="1800" b="1" i="1" kern="12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es-MX" sz="1800" b="1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−7</m:t>
                                  </m:r>
                                </m:e>
                              </m:d>
                              <m:r>
                                <a:rPr lang="es-MX" sz="1800" b="1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=−357</m:t>
                              </m:r>
                            </m:oMath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=11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7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=371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4) </a:t>
                          </a:r>
                          <a14:m>
                            <m:oMath xmlns:m="http://schemas.openxmlformats.org/officeDocument/2006/math">
                              <m:r>
                                <a:rPr lang="es-MX" sz="1800" b="1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MX" sz="1800" b="1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es-MX" sz="1800" b="1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s-MX" sz="1800" b="1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=186</m:t>
                              </m:r>
                            </m:oMath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=12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=6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=72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MX" dirty="0" smtClean="0">
                              <a:solidFill>
                                <a:schemeClr val="tx1"/>
                              </a:solidFill>
                            </a:rPr>
                            <a:t>5) </a:t>
                          </a:r>
                          <a14:m>
                            <m:oMath xmlns:m="http://schemas.openxmlformats.org/officeDocument/2006/math">
                              <m:r>
                                <a:rPr lang="es-MX" sz="1800" b="1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s-MX" sz="1800" b="1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lang="es-MX" sz="1800" b="1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−3</m:t>
                                  </m:r>
                                </m:e>
                              </m:d>
                              <m:r>
                                <a:rPr lang="es-MX" sz="1800" b="1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=0</m:t>
                              </m:r>
                            </m:oMath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=−56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=−72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s-MX" sz="1800" b="1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e>
                                </m:d>
                                <m:r>
                                  <a:rPr lang="es-MX" sz="1800" b="1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=80</m:t>
                                </m:r>
                              </m:oMath>
                            </m:oMathPara>
                          </a14:m>
                          <a:endParaRPr lang="es-MX" sz="1800" b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endParaRPr lang="es-MX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95661874"/>
                  </p:ext>
                </p:extLst>
              </p:nvPr>
            </p:nvGraphicFramePr>
            <p:xfrm>
              <a:off x="838200" y="1825625"/>
              <a:ext cx="10515600" cy="17373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2103120"/>
                    <a:gridCol w="2103120"/>
                    <a:gridCol w="2103120"/>
                    <a:gridCol w="2103120"/>
                    <a:gridCol w="2103120"/>
                  </a:tblGrid>
                  <a:tr h="1737360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90" t="-1748" r="-401449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290" t="-1748" r="-301449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99711" t="-1748" r="-200578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00580" t="-1748" r="-101159" b="-13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00580" t="-1748" r="-1159" b="-139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© 2015, María del Carmen Mercado Vásquez,  Mónica Alejandra Huerta Castañeda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70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345</Words>
  <Application>Microsoft Office PowerPoint</Application>
  <PresentationFormat>Panorámica</PresentationFormat>
  <Paragraphs>101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Wingdings</vt:lpstr>
      <vt:lpstr>Tema de Office</vt:lpstr>
      <vt:lpstr>Bachillerato General por Áreas Interdisciplinarias Pre cálculo</vt:lpstr>
      <vt:lpstr>División sintética</vt:lpstr>
      <vt:lpstr>División Sintética</vt:lpstr>
      <vt:lpstr>División Sintética</vt:lpstr>
      <vt:lpstr>División Sintética</vt:lpstr>
      <vt:lpstr>División Sintética</vt:lpstr>
      <vt:lpstr>Teorema del Residuo</vt:lpstr>
      <vt:lpstr>Teorema del Residuo</vt:lpstr>
      <vt:lpstr>Soluciones</vt:lpstr>
      <vt:lpstr>Teorema del Factor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Bachillerato General por Áreas Interdisciplinarias Pre cálculo</dc:title>
  <dc:creator>Personal</dc:creator>
  <cp:lastModifiedBy>Usuario</cp:lastModifiedBy>
  <cp:revision>22</cp:revision>
  <dcterms:created xsi:type="dcterms:W3CDTF">2015-10-26T01:39:53Z</dcterms:created>
  <dcterms:modified xsi:type="dcterms:W3CDTF">2015-11-05T20:08:10Z</dcterms:modified>
</cp:coreProperties>
</file>