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3" r:id="rId11"/>
    <p:sldId id="264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8890A-89DB-409E-866C-5627711023F2}" type="datetimeFigureOut">
              <a:rPr lang="es-MX" smtClean="0"/>
              <a:t>05/11/2015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D6AC7-6924-4A87-8428-1B0979E4B6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6900123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0A587-7E9E-470D-A7FE-9875B9D1D70F}" type="datetimeFigureOut">
              <a:rPr lang="es-MX" smtClean="0"/>
              <a:t>05/11/2015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9F57E-8496-439F-BE66-6C94325C36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3548567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1816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CC1A8-2882-46D9-97FE-6D43C95904FD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B01F-71C6-49D9-B7F0-70F511C42A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065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CE5CE-7CA4-47EC-B8C5-511CF9A031F3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B01F-71C6-49D9-B7F0-70F511C42A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504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F9E6-6CF9-49D6-983C-3BEDB6564A3B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B01F-71C6-49D9-B7F0-70F511C42A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81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3E375-3C90-4F1B-BB89-3BD68DC268B0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B01F-71C6-49D9-B7F0-70F511C42A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003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DE99-2FB0-483B-A5AB-E6276DC5C7FA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B01F-71C6-49D9-B7F0-70F511C42A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351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B0CC4-0AC2-4527-8E02-1D8A251D2458}" type="datetime1">
              <a:rPr lang="es-MX" smtClean="0"/>
              <a:t>05/11/2015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B01F-71C6-49D9-B7F0-70F511C42A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1190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6516-AA61-47A2-8F4C-9B0D1DAD50F4}" type="datetime1">
              <a:rPr lang="es-MX" smtClean="0"/>
              <a:t>05/11/2015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B01F-71C6-49D9-B7F0-70F511C42A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623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57CE-87BC-4387-9FCB-C0E7F5763F4D}" type="datetime1">
              <a:rPr lang="es-MX" smtClean="0"/>
              <a:t>05/11/2015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B01F-71C6-49D9-B7F0-70F511C42A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320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C9BF-73DB-43EF-929C-0082FB131157}" type="datetime1">
              <a:rPr lang="es-MX" smtClean="0"/>
              <a:t>05/11/2015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B01F-71C6-49D9-B7F0-70F511C42A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4527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867B-816A-4794-B152-D085327460FA}" type="datetime1">
              <a:rPr lang="es-MX" smtClean="0"/>
              <a:t>05/11/2015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B01F-71C6-49D9-B7F0-70F511C42A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782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C64E-39FE-44BD-A67A-C9C0E591C639}" type="datetime1">
              <a:rPr lang="es-MX" smtClean="0"/>
              <a:t>05/11/2015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BB01F-71C6-49D9-B7F0-70F511C42A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714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9882B-300F-4840-8160-A59DDF74299A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BB01F-71C6-49D9-B7F0-70F511C42A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59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Bachillerato </a:t>
            </a:r>
            <a:r>
              <a:rPr lang="es-MX" dirty="0" smtClean="0"/>
              <a:t>General por Áreas Interdisciplinarias</a:t>
            </a:r>
            <a:br>
              <a:rPr lang="es-MX" dirty="0" smtClean="0"/>
            </a:br>
            <a:r>
              <a:rPr lang="es-MX" dirty="0" err="1" smtClean="0"/>
              <a:t>Precálculo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s-MX" dirty="0">
                <a:hlinkClick r:id="rId3" action="ppaction://hlinksldjump"/>
              </a:rPr>
              <a:t>Ecuaciones con </a:t>
            </a:r>
            <a:r>
              <a:rPr lang="es-MX" dirty="0" smtClean="0">
                <a:hlinkClick r:id="rId3" action="ppaction://hlinksldjump"/>
              </a:rPr>
              <a:t>radicales</a:t>
            </a:r>
            <a:endParaRPr lang="es-MX" dirty="0"/>
          </a:p>
          <a:p>
            <a:pPr lvl="0"/>
            <a:r>
              <a:rPr lang="es-MX" dirty="0" smtClean="0">
                <a:hlinkClick r:id="rId4" action="ppaction://hlinksldjump"/>
              </a:rPr>
              <a:t>Propiedades de los exponentes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2183" y="177208"/>
            <a:ext cx="15049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5" y="38894"/>
            <a:ext cx="16764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581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07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883"/>
          </a:xfrm>
        </p:spPr>
        <p:txBody>
          <a:bodyPr/>
          <a:lstStyle/>
          <a:p>
            <a:r>
              <a:rPr lang="es-MX" dirty="0" smtClean="0"/>
              <a:t>Propiedades de Los exponentes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MX" dirty="0" smtClean="0"/>
                  <a:t>Sean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s-MX" dirty="0" smtClean="0"/>
                  <a:t> números reales, 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s-MX" dirty="0" smtClean="0"/>
                  <a:t>  enteros positivos</a:t>
                </a:r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  <a:blipFill rotWithShape="0">
                <a:blip r:embed="rId2"/>
                <a:stretch>
                  <a:fillRect l="-1283" t="-22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1231911"/>
                  </p:ext>
                </p:extLst>
              </p:nvPr>
            </p:nvGraphicFramePr>
            <p:xfrm>
              <a:off x="2083516" y="2548466"/>
              <a:ext cx="8128000" cy="2645538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415763"/>
                    <a:gridCol w="471223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rowSpan="5">
                      <a:txBody>
                        <a:bodyPr/>
                        <a:lstStyle/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s-MX" sz="2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MX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p>
                                            <m:r>
                                              <a:rPr lang="es-MX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</m:sSup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𝑛𝑚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sz="2800" b="0" dirty="0" smtClean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e>
                                          <m:sup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=4096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5(4)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dirty="0" smtClean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−3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(−3)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729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∙6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=729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b="0" dirty="0" smtClean="0">
                            <a:ea typeface="Cambria Math" panose="020405030504060302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sSup>
                                          <m:sSup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p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∙2</m:t>
                                        </m:r>
                                      </m:sup>
                                    </m:sSup>
                                  </m:e>
                                </m:d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∙2</m:t>
                                        </m:r>
                                      </m:sup>
                                    </m:sSup>
                                  </m:e>
                                </m:d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f>
                                              <m:fPr>
                                                <m:ctrlPr>
                                                  <a:rPr lang="es-MX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𝑥𝑦</m:t>
                                                </m:r>
                                              </m:num>
                                              <m:den>
                                                <m:sSup>
                                                  <m:sSupPr>
                                                    <m:ctrlPr>
                                                      <a:rPr lang="es-MX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pPr>
                                                  <m:e>
                                                    <m:r>
                                                      <a:rPr lang="es-MX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𝑧</m:t>
                                                    </m:r>
                                                  </m:e>
                                                  <m:sup>
                                                    <m:r>
                                                      <a:rPr lang="es-MX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5</m:t>
                                                    </m:r>
                                                  </m:sup>
                                                </m:sSup>
                                              </m:den>
                                            </m:f>
                                          </m:e>
                                          <m:sup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f>
                                      <m:f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128</m:t>
                                        </m:r>
                                        <m:sSup>
                                          <m:sSupPr>
                                            <m:ctrl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7</m:t>
                                            </m:r>
                                          </m:sup>
                                        </m:s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num>
                                      <m:den>
                                        <m:sSup>
                                          <m:sSupPr>
                                            <m:ctrl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𝑧</m:t>
                                            </m:r>
                                          </m:e>
                                          <m:sup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∙7</m:t>
                                            </m:r>
                                          </m:sup>
                                        </m:sSup>
                                      </m:den>
                                    </m:f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128</m:t>
                                    </m:r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p/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34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1231911"/>
                  </p:ext>
                </p:extLst>
              </p:nvPr>
            </p:nvGraphicFramePr>
            <p:xfrm>
              <a:off x="2083516" y="2548466"/>
              <a:ext cx="8128000" cy="2645538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415763"/>
                    <a:gridCol w="471223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rowSpan="5"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78" t="-17647" r="-138503" b="-5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108197" r="-388" b="-516393"/>
                          </a:stretch>
                        </a:blipFill>
                      </a:tcPr>
                    </a:tc>
                  </a:tr>
                  <a:tr h="377127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204839" r="-388" b="-408065"/>
                          </a:stretch>
                        </a:blip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309836" r="-388" b="-314754"/>
                          </a:stretch>
                        </a:blip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409836" r="-388" b="-214754"/>
                          </a:stretch>
                        </a:blipFill>
                      </a:tcPr>
                    </a:tc>
                  </a:tr>
                  <a:tr h="785051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241085" r="-388" b="-155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CuadroTexto 6"/>
          <p:cNvSpPr txBox="1"/>
          <p:nvPr/>
        </p:nvSpPr>
        <p:spPr>
          <a:xfrm>
            <a:off x="450758" y="4520484"/>
            <a:ext cx="108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Siguiente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055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883"/>
          </a:xfrm>
        </p:spPr>
        <p:txBody>
          <a:bodyPr/>
          <a:lstStyle/>
          <a:p>
            <a:r>
              <a:rPr lang="es-MX" dirty="0" smtClean="0"/>
              <a:t>Propiedades de Los exponentes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MX" dirty="0" smtClean="0"/>
                  <a:t>Sean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s-MX" dirty="0" smtClean="0"/>
                  <a:t> números reales, 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s-MX" dirty="0" smtClean="0"/>
                  <a:t>  enteros positivos</a:t>
                </a:r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  <a:blipFill rotWithShape="0">
                <a:blip r:embed="rId2"/>
                <a:stretch>
                  <a:fillRect l="-1283" t="-22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1805402"/>
                  </p:ext>
                </p:extLst>
              </p:nvPr>
            </p:nvGraphicFramePr>
            <p:xfrm>
              <a:off x="2083516" y="2548466"/>
              <a:ext cx="8128000" cy="2818767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415763"/>
                    <a:gridCol w="471223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rowSpan="5">
                      <a:txBody>
                        <a:bodyPr/>
                        <a:lstStyle/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box>
                                      <m:boxPr>
                                        <m:ctrlP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s-MX" sz="2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sz="2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num>
                                          <m:den>
                                            <m:r>
                                              <a:rPr lang="es-MX" sz="2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sup>
                                </m:sSup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ctrlPr>
                                      <a:rPr lang="es-MX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s-MX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deg>
                                  <m:e>
                                    <m:sSup>
                                      <m:sSupPr>
                                        <m:ctrlP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e>
                                </m:rad>
                              </m:oMath>
                            </m:oMathPara>
                          </a14:m>
                          <a:endParaRPr lang="es-MX" sz="2800" b="0" dirty="0" smtClean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box>
                                      <m:box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g>
                                  <m:e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rad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g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box>
                                      <m:box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g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box>
                                      <m:box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sup>
                                </m:sSup>
                              </m:oMath>
                            </m:oMathPara>
                          </a14:m>
                          <a:endParaRPr lang="es-MX" b="0" dirty="0" smtClean="0">
                            <a:ea typeface="Cambria Math" panose="020405030504060302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g>
                                  <m:e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rad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box>
                                      <m:box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7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g>
                                  <m:e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sup>
                                    </m:sSup>
                                  </m:e>
                                </m:rad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box>
                                      <m:box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16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1805402"/>
                  </p:ext>
                </p:extLst>
              </p:nvPr>
            </p:nvGraphicFramePr>
            <p:xfrm>
              <a:off x="2083516" y="2548466"/>
              <a:ext cx="8128000" cy="2818767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415763"/>
                    <a:gridCol w="471223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489077">
                    <a:tc rowSpan="5"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78" t="-16418" r="-138503" b="-4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82500" r="-388" b="-405000"/>
                          </a:stretch>
                        </a:blipFill>
                      </a:tcPr>
                    </a:tc>
                  </a:tr>
                  <a:tr h="489903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180247" r="-388" b="-300000"/>
                          </a:stretch>
                        </a:blipFill>
                      </a:tcPr>
                    </a:tc>
                  </a:tr>
                  <a:tr h="488506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283750" r="-388" b="-203750"/>
                          </a:stretch>
                        </a:blipFill>
                      </a:tcPr>
                    </a:tc>
                  </a:tr>
                  <a:tr h="489522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383750" r="-388" b="-103750"/>
                          </a:stretch>
                        </a:blipFill>
                      </a:tcPr>
                    </a:tc>
                  </a:tr>
                  <a:tr h="490919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477778" r="-388" b="-246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CuadroTexto 6"/>
          <p:cNvSpPr txBox="1"/>
          <p:nvPr/>
        </p:nvSpPr>
        <p:spPr>
          <a:xfrm>
            <a:off x="437880" y="4597757"/>
            <a:ext cx="108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Siguiente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309094" y="2653048"/>
            <a:ext cx="1455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hlinkClick r:id="rId4" action="ppaction://hlinksldjump"/>
              </a:rPr>
              <a:t>Ecuaciones con radicales</a:t>
            </a:r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509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Ecuaciones con radicales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fontAlgn="t">
                  <a:buNone/>
                </a:pPr>
                <a:r>
                  <a:rPr lang="es-MX" dirty="0" smtClean="0"/>
                  <a:t>Para determinar la solución de una ecuación que contiene radicales podemos utilizar la siguiente propiedad: </a:t>
                </a:r>
              </a:p>
              <a:p>
                <a:pPr marL="0" indent="0" fontAlgn="t">
                  <a:buNone/>
                </a:pPr>
                <a:endParaRPr lang="es-MX" dirty="0" smtClean="0"/>
              </a:p>
              <a:p>
                <a:pPr marL="0" indent="0" fontAlgn="t">
                  <a:buNone/>
                </a:pPr>
                <a:r>
                  <a:rPr lang="es-MX" dirty="0" smtClean="0"/>
                  <a:t>	</a:t>
                </a:r>
                <a:r>
                  <a:rPr lang="es-MX" dirty="0" smtClean="0">
                    <a:solidFill>
                      <a:srgbClr val="FF0000"/>
                    </a:solidFill>
                  </a:rPr>
                  <a:t>“Sean </a:t>
                </a:r>
                <a14:m>
                  <m:oMath xmlns:m="http://schemas.openxmlformats.org/officeDocument/2006/math">
                    <m:r>
                      <a:rPr lang="es-MX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s-MX" dirty="0">
                    <a:solidFill>
                      <a:srgbClr val="FF0000"/>
                    </a:solidFill>
                  </a:rPr>
                  <a:t> y </a:t>
                </a:r>
                <a14:m>
                  <m:oMath xmlns:m="http://schemas.openxmlformats.org/officeDocument/2006/math">
                    <m:r>
                      <a:rPr lang="es-MX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s-MX" dirty="0">
                    <a:solidFill>
                      <a:srgbClr val="FF0000"/>
                    </a:solidFill>
                  </a:rPr>
                  <a:t> números reales y </a:t>
                </a:r>
                <a14:m>
                  <m:oMath xmlns:m="http://schemas.openxmlformats.org/officeDocument/2006/math">
                    <m:r>
                      <a:rPr lang="es-MX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s-MX" dirty="0">
                    <a:solidFill>
                      <a:srgbClr val="FF0000"/>
                    </a:solidFill>
                  </a:rPr>
                  <a:t> un entero positivo</a:t>
                </a:r>
              </a:p>
              <a:p>
                <a:pPr marL="0" indent="0" fontAlgn="t">
                  <a:buNone/>
                </a:pPr>
                <a:r>
                  <a:rPr lang="es-MX" dirty="0" smtClean="0">
                    <a:solidFill>
                      <a:srgbClr val="FF0000"/>
                    </a:solidFill>
                  </a:rPr>
                  <a:t>	Si </a:t>
                </a:r>
                <a14:m>
                  <m:oMath xmlns:m="http://schemas.openxmlformats.org/officeDocument/2006/math">
                    <m:r>
                      <a:rPr lang="es-MX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MX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s-MX" dirty="0">
                    <a:solidFill>
                      <a:srgbClr val="FF0000"/>
                    </a:solidFill>
                  </a:rPr>
                  <a:t> entonces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s-MX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s-MX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s-MX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s-MX" dirty="0" smtClean="0"/>
                  <a:t>   ”</a:t>
                </a:r>
                <a:endParaRPr lang="es-MX" dirty="0"/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10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807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Ecuaciones con radicales</a:t>
            </a:r>
            <a:br>
              <a:rPr lang="es-MX" dirty="0" smtClean="0"/>
            </a:br>
            <a:r>
              <a:rPr lang="es-MX" dirty="0" smtClean="0"/>
              <a:t>Ejemplo 1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163847812"/>
                  </p:ext>
                </p:extLst>
              </p:nvPr>
            </p:nvGraphicFramePr>
            <p:xfrm>
              <a:off x="838200" y="1728603"/>
              <a:ext cx="10515600" cy="262445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257800"/>
                    <a:gridCol w="5257800"/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s-MX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e>
                                </m:rad>
                                <m:r>
                                  <a:rPr lang="es-MX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s-MX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  <m:r>
                                  <a:rPr lang="es-MX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Ecuación</a:t>
                          </a:r>
                          <a:r>
                            <a:rPr lang="es-MX" baseline="0" dirty="0" smtClean="0">
                              <a:solidFill>
                                <a:schemeClr val="tx1"/>
                              </a:solidFill>
                            </a:rPr>
                            <a:t> a solucionar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+7</m:t>
                                    </m:r>
                                  </m:e>
                                </m:rad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=8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Sumar 8 a ambos miembros de 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+7</m:t>
                                            </m:r>
                                          </m:e>
                                        </m:rad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Elevar a</a:t>
                          </a:r>
                          <a:r>
                            <a:rPr lang="es-MX" baseline="0" dirty="0" smtClean="0"/>
                            <a:t>l cuadrado </a:t>
                          </a:r>
                          <a:r>
                            <a:rPr lang="es-MX" dirty="0" smtClean="0"/>
                            <a:t>a ambos miembros de 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+7=64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Restar</a:t>
                          </a:r>
                          <a:r>
                            <a:rPr lang="es-MX" baseline="0" dirty="0" smtClean="0"/>
                            <a:t> 7 </a:t>
                          </a:r>
                          <a:r>
                            <a:rPr lang="es-MX" dirty="0" smtClean="0"/>
                            <a:t>a ambos miembros de 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=57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Dividir por 3 ambos miembros de 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153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57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=19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Solución de 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163847812"/>
                  </p:ext>
                </p:extLst>
              </p:nvPr>
            </p:nvGraphicFramePr>
            <p:xfrm>
              <a:off x="838200" y="1728603"/>
              <a:ext cx="10515600" cy="262445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257800"/>
                    <a:gridCol w="5257800"/>
                  </a:tblGrid>
                  <a:tr h="398082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7576" r="-100232" b="-5575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Ecuación</a:t>
                          </a:r>
                          <a:r>
                            <a:rPr lang="es-MX" baseline="0" dirty="0" smtClean="0">
                              <a:solidFill>
                                <a:schemeClr val="tx1"/>
                              </a:solidFill>
                            </a:rPr>
                            <a:t> a solucionar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98082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109231" r="-100232" b="-46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Sumar 8 a ambos miembros de 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474282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174359" r="-100232" b="-28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Elevar a</a:t>
                          </a:r>
                          <a:r>
                            <a:rPr lang="es-MX" baseline="0" dirty="0" smtClean="0"/>
                            <a:t>l cuadrado </a:t>
                          </a:r>
                          <a:r>
                            <a:rPr lang="es-MX" dirty="0" smtClean="0"/>
                            <a:t>a ambos miembros de 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350820" r="-100232" b="-268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Restar</a:t>
                          </a:r>
                          <a:r>
                            <a:rPr lang="es-MX" baseline="0" dirty="0" smtClean="0"/>
                            <a:t> 7 </a:t>
                          </a:r>
                          <a:r>
                            <a:rPr lang="es-MX" dirty="0" smtClean="0"/>
                            <a:t>a ambos miembros de 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450820" r="-100232" b="-168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Dividir por 3 ambos miembros de 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612331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332673" r="-100232" b="-19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Solución de 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29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Ecuaciones con radicales</a:t>
            </a:r>
            <a:br>
              <a:rPr lang="es-MX" dirty="0" smtClean="0"/>
            </a:br>
            <a:r>
              <a:rPr lang="es-MX" dirty="0" smtClean="0"/>
              <a:t>Ejemplo 2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93881042"/>
                  </p:ext>
                </p:extLst>
              </p:nvPr>
            </p:nvGraphicFramePr>
            <p:xfrm>
              <a:off x="838200" y="1728603"/>
              <a:ext cx="10515600" cy="279527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257800"/>
                    <a:gridCol w="5257800"/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s-MX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𝟕</m:t>
                                    </m:r>
                                  </m:e>
                                </m:rad>
                                <m:r>
                                  <a:rPr lang="es-MX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</m:rad>
                                <m:r>
                                  <a:rPr lang="es-MX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Ecuación</a:t>
                          </a:r>
                          <a:r>
                            <a:rPr lang="es-MX" baseline="0" dirty="0" smtClean="0">
                              <a:solidFill>
                                <a:schemeClr val="tx1"/>
                              </a:solidFill>
                            </a:rPr>
                            <a:t> a solucionar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+7</m:t>
                                    </m:r>
                                  </m:e>
                                </m:rad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Restar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s-MX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rad>
                            </m:oMath>
                          </a14:m>
                          <a:r>
                            <a:rPr lang="es-MX" dirty="0" smtClean="0"/>
                            <a:t> a ambos miembros de la ecuación,</a:t>
                          </a:r>
                          <a:r>
                            <a:rPr lang="es-MX" baseline="0" dirty="0" smtClean="0"/>
                            <a:t> o simplemente el segundo radical pasa restando.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+7</m:t>
                                            </m:r>
                                          </m:e>
                                        </m:rad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e>
                                        </m:rad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Elevar a</a:t>
                          </a:r>
                          <a:r>
                            <a:rPr lang="es-MX" baseline="0" dirty="0" smtClean="0"/>
                            <a:t>l cuadrado </a:t>
                          </a:r>
                          <a:r>
                            <a:rPr lang="es-MX" dirty="0" smtClean="0"/>
                            <a:t>a ambos miembros de 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+7=2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Agrupar</a:t>
                          </a:r>
                          <a:r>
                            <a:rPr lang="es-MX" baseline="0" dirty="0" smtClean="0"/>
                            <a:t> términos semejantes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=−1−7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Simplificar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153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=−8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Solución de </a:t>
                          </a:r>
                          <a:r>
                            <a:rPr lang="es-MX" smtClean="0"/>
                            <a:t>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93881042"/>
                  </p:ext>
                </p:extLst>
              </p:nvPr>
            </p:nvGraphicFramePr>
            <p:xfrm>
              <a:off x="838200" y="1728603"/>
              <a:ext cx="10515600" cy="279527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257800"/>
                    <a:gridCol w="5257800"/>
                  </a:tblGrid>
                  <a:tr h="398082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7576" r="-100232" b="-6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Ecuación</a:t>
                          </a:r>
                          <a:r>
                            <a:rPr lang="es-MX" baseline="0" dirty="0" smtClean="0">
                              <a:solidFill>
                                <a:schemeClr val="tx1"/>
                              </a:solidFill>
                            </a:rPr>
                            <a:t> a solucionar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665925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65138" r="-100232" b="-2633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00116" t="-65138" r="-232" b="-263303"/>
                          </a:stretch>
                        </a:blipFill>
                      </a:tcPr>
                    </a:tc>
                  </a:tr>
                  <a:tr h="474282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230769" r="-100232" b="-2679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Elevar a</a:t>
                          </a:r>
                          <a:r>
                            <a:rPr lang="es-MX" baseline="0" dirty="0" smtClean="0"/>
                            <a:t>l cuadrado </a:t>
                          </a:r>
                          <a:r>
                            <a:rPr lang="es-MX" dirty="0" smtClean="0"/>
                            <a:t>a ambos miembros de 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422951" r="-100232" b="-2426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Agrupar</a:t>
                          </a:r>
                          <a:r>
                            <a:rPr lang="es-MX" baseline="0" dirty="0" smtClean="0"/>
                            <a:t> términos semejantes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522951" r="-100232" b="-1426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Simplificar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15308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447059" r="-100232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Solución de </a:t>
                          </a:r>
                          <a:r>
                            <a:rPr lang="es-MX" smtClean="0"/>
                            <a:t>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63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Ecuaciones con radicales</a:t>
            </a:r>
            <a:br>
              <a:rPr lang="es-MX" dirty="0" smtClean="0"/>
            </a:br>
            <a:r>
              <a:rPr lang="es-MX" dirty="0" smtClean="0"/>
              <a:t>Ejemplo 3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41890578"/>
                  </p:ext>
                </p:extLst>
              </p:nvPr>
            </p:nvGraphicFramePr>
            <p:xfrm>
              <a:off x="838200" y="1728603"/>
              <a:ext cx="10515600" cy="300640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257800"/>
                    <a:gridCol w="5257800"/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s-MX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a:rPr lang="es-MX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e>
                                </m:rad>
                                <m:r>
                                  <a:rPr lang="es-MX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s-MX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  <m:r>
                                  <a:rPr lang="es-MX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Ecuación</a:t>
                          </a:r>
                          <a:r>
                            <a:rPr lang="es-MX" baseline="0" dirty="0" smtClean="0">
                              <a:solidFill>
                                <a:schemeClr val="tx1"/>
                              </a:solidFill>
                            </a:rPr>
                            <a:t> a solucionar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s-MX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a:rPr lang="es-MX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e>
                                </m:rad>
                                <m:r>
                                  <a:rPr lang="es-MX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Sumar 6 o despejar el</a:t>
                          </a:r>
                          <a:r>
                            <a:rPr lang="es-MX" baseline="0" dirty="0" smtClean="0"/>
                            <a:t> radical.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ad>
                                          <m:rad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>
                                            <m: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deg>
                                          <m:e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−4</m:t>
                                            </m:r>
                                          </m:e>
                                        </m:rad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Elevar a</a:t>
                          </a:r>
                          <a:r>
                            <a:rPr lang="es-MX" baseline="0" dirty="0" smtClean="0"/>
                            <a:t>l cubo </a:t>
                          </a:r>
                          <a:r>
                            <a:rPr lang="es-MX" dirty="0" smtClean="0"/>
                            <a:t>a ambos miembros de 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−4=216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Sumar 4, o despejar</a:t>
                          </a:r>
                          <a:r>
                            <a:rPr lang="es-MX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s-MX" i="1" baseline="0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s-MX" i="1" baseline="0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=216+4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Simplificar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=220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Despejar</a:t>
                          </a:r>
                          <a:r>
                            <a:rPr lang="es-MX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s-MX" b="0" i="0" baseline="0" dirty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oMath>
                          </a14:m>
                          <a:r>
                            <a:rPr lang="es-MX" baseline="0" dirty="0" smtClean="0"/>
                            <a:t>, dividir por 5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153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220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=44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Solución de </a:t>
                          </a:r>
                          <a:r>
                            <a:rPr lang="es-MX" smtClean="0"/>
                            <a:t>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41890578"/>
                  </p:ext>
                </p:extLst>
              </p:nvPr>
            </p:nvGraphicFramePr>
            <p:xfrm>
              <a:off x="838200" y="1728603"/>
              <a:ext cx="10515600" cy="300640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257800"/>
                    <a:gridCol w="5257800"/>
                  </a:tblGrid>
                  <a:tr h="403606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7576" r="-100232" b="-6515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Ecuación</a:t>
                          </a:r>
                          <a:r>
                            <a:rPr lang="es-MX" baseline="0" dirty="0" smtClean="0">
                              <a:solidFill>
                                <a:schemeClr val="tx1"/>
                              </a:solidFill>
                            </a:rPr>
                            <a:t> a solucionar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403606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105970" r="-100232" b="-5417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Sumar 6 o despejar el</a:t>
                          </a:r>
                          <a:r>
                            <a:rPr lang="es-MX" baseline="0" dirty="0" smtClean="0"/>
                            <a:t> radical.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479806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176923" r="-100232" b="-36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Elevar a</a:t>
                          </a:r>
                          <a:r>
                            <a:rPr lang="es-MX" baseline="0" dirty="0" smtClean="0"/>
                            <a:t>l cubo </a:t>
                          </a:r>
                          <a:r>
                            <a:rPr lang="es-MX" dirty="0" smtClean="0"/>
                            <a:t>a ambos miembros de 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354098" r="-100232" b="-3672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00116" t="-354098" r="-232" b="-367213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454098" r="-100232" b="-2672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Simplificar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554098" r="-100232" b="-1672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00116" t="-554098" r="-232" b="-167213"/>
                          </a:stretch>
                        </a:blipFill>
                      </a:tcPr>
                    </a:tc>
                  </a:tr>
                  <a:tr h="60687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399000" r="-100232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Solución de </a:t>
                          </a:r>
                          <a:r>
                            <a:rPr lang="es-MX" smtClean="0"/>
                            <a:t>la ecuación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14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Ecuaciones con radicales</a:t>
            </a:r>
            <a:br>
              <a:rPr lang="es-MX" dirty="0" smtClean="0"/>
            </a:br>
            <a:r>
              <a:rPr lang="es-MX" dirty="0" smtClean="0"/>
              <a:t>Ejemplo 4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487525933"/>
                  </p:ext>
                </p:extLst>
              </p:nvPr>
            </p:nvGraphicFramePr>
            <p:xfrm>
              <a:off x="838200" y="1728603"/>
              <a:ext cx="10515600" cy="456223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257800"/>
                    <a:gridCol w="5257800"/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s-MX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g>
                                  <m:e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</m:rad>
                                <m:r>
                                  <a:rPr lang="es-MX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s-MX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Ecuación</a:t>
                          </a:r>
                          <a:r>
                            <a:rPr lang="es-MX" baseline="0" dirty="0" smtClean="0">
                              <a:solidFill>
                                <a:schemeClr val="tx1"/>
                              </a:solidFill>
                            </a:rPr>
                            <a:t> a solucionar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ad>
                                          <m:radPr>
                                            <m:ctrlPr>
                                              <a:rPr lang="es-MX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s-MX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deg>
                                          <m:e>
                                            <m:r>
                                              <a:rPr lang="es-MX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  <m:r>
                                              <a:rPr lang="es-MX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es-MX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+10</m:t>
                                            </m:r>
                                          </m:e>
                                        </m:rad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s-MX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s-MX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es-MX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+4</m:t>
                                            </m:r>
                                          </m:e>
                                        </m:rad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Elevar a la cuarta potencia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+10=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+4</m:t>
                                        </m:r>
                                      </m:e>
                                    </m:d>
                                  </m:e>
                                  <m:sup>
                                    <m:box>
                                      <m:box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Aplicar propiedades de los exponentes en el segundo miembro de la ecuación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ctrlPr>
                                    <a:rPr lang="es-MX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g>
                                <m:e>
                                  <m:sSup>
                                    <m:sSupPr>
                                      <m:ctrlPr>
                                        <a:rPr lang="es-MX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</m:e>
                              </m:rad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box>
                                    <m:boxPr>
                                      <m:ctrlP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num>
                                        <m:den>
                                          <m: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den>
                                      </m:f>
                                    </m:e>
                                  </m:box>
                                </m:sup>
                              </m:sSup>
                            </m:oMath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+10=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+4</m:t>
                                        </m:r>
                                      </m:e>
                                    </m:d>
                                  </m:e>
                                  <m:sup>
                                    <m:box>
                                      <m:box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box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Desarrollar</a:t>
                          </a:r>
                          <a:r>
                            <a:rPr lang="es-MX" baseline="0" dirty="0" smtClean="0"/>
                            <a:t> el binomio al cuadrado del segundo miembro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+10=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+8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+16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Agrupar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0=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+8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+16−10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Simplificar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153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+6=0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err="1" smtClean="0"/>
                            <a:t>Factorizar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153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+2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+3</m:t>
                                    </m:r>
                                  </m:e>
                                </m:d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Resolver 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153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+2=0</m:t>
                                      </m:r>
                                    </m:e>
                                    <m:e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+3=0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=−2</m:t>
                                      </m:r>
                                    </m:e>
                                    <m:e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=−3</m:t>
                                      </m:r>
                                    </m:e>
                                  </m:mr>
                                </m:m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487525933"/>
                  </p:ext>
                </p:extLst>
              </p:nvPr>
            </p:nvGraphicFramePr>
            <p:xfrm>
              <a:off x="838200" y="1728603"/>
              <a:ext cx="10515600" cy="456223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257800"/>
                    <a:gridCol w="5257800"/>
                  </a:tblGrid>
                  <a:tr h="398082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7692" r="-100232" b="-105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Ecuación</a:t>
                          </a:r>
                          <a:r>
                            <a:rPr lang="es-MX" baseline="0" dirty="0" smtClean="0">
                              <a:solidFill>
                                <a:schemeClr val="tx1"/>
                              </a:solidFill>
                            </a:rPr>
                            <a:t> a solucionar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473139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89744" r="-100232" b="-78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Elevar a la cuarta potencia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729742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123333" r="-100232" b="-40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00116" t="-123333" r="-232" b="-407500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255238" r="-100232" b="-36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Desarrollar</a:t>
                          </a:r>
                          <a:r>
                            <a:rPr lang="es-MX" baseline="0" dirty="0" smtClean="0"/>
                            <a:t> el binomio al cuadrado del segundo miembro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611475" r="-100232" b="-5295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Agrupar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711475" r="-100232" b="-4295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Simplificar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15308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589286" r="-100232" b="-21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err="1" smtClean="0"/>
                            <a:t>Factorizar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15308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681176" r="-100232" b="-109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Resolver </a:t>
                          </a:r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48894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16" t="-737778" r="-100232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350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6775"/>
          </a:xfrm>
        </p:spPr>
        <p:txBody>
          <a:bodyPr/>
          <a:lstStyle/>
          <a:p>
            <a:r>
              <a:rPr lang="es-MX" dirty="0" smtClean="0"/>
              <a:t>Ecuaciones con radicales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596980" y="1161900"/>
                <a:ext cx="10148552" cy="511291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MX" dirty="0" smtClean="0"/>
                  <a:t>Las ecuaciones que contienen radicales con variables en un radicando se les conoce como </a:t>
                </a:r>
                <a:r>
                  <a:rPr lang="es-MX" b="1" dirty="0" smtClean="0"/>
                  <a:t>ecuaciones radicales.</a:t>
                </a:r>
              </a:p>
              <a:p>
                <a:pPr marL="0" indent="0">
                  <a:buNone/>
                </a:pPr>
                <a:r>
                  <a:rPr lang="es-MX" dirty="0" smtClean="0"/>
                  <a:t>Ejemplos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−36</m:t>
                          </m:r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s-MX" dirty="0" smtClean="0"/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MX" dirty="0" smtClean="0"/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s-MX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r>
                        <a:rPr lang="es-MX" b="0" i="0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s-MX" dirty="0" smtClean="0"/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6980" y="1161900"/>
                <a:ext cx="10148552" cy="5112911"/>
              </a:xfrm>
              <a:blipFill rotWithShape="0">
                <a:blip r:embed="rId2"/>
                <a:stretch>
                  <a:fillRect l="-1261" t="-202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/>
          <p:cNvSpPr txBox="1"/>
          <p:nvPr/>
        </p:nvSpPr>
        <p:spPr>
          <a:xfrm>
            <a:off x="128788" y="2176530"/>
            <a:ext cx="13651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hlinkClick r:id="" action="ppaction://hlinkshowjump?jump=nextslide"/>
              </a:rPr>
              <a:t>Propiedades de los exponentes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128788" y="3902299"/>
            <a:ext cx="13651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hlinkClick r:id="rId3" action="ppaction://hlinksldjump"/>
              </a:rPr>
              <a:t>Ejemplos de ecuaciones con radicales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947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883"/>
          </a:xfrm>
        </p:spPr>
        <p:txBody>
          <a:bodyPr/>
          <a:lstStyle/>
          <a:p>
            <a:r>
              <a:rPr lang="es-MX" dirty="0" smtClean="0"/>
              <a:t>Propiedades de Los exponentes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MX" dirty="0" smtClean="0"/>
                  <a:t>Sean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s-MX" dirty="0" smtClean="0"/>
                  <a:t> números reales, 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s-MX" dirty="0" smtClean="0"/>
                  <a:t>  enteros positivos</a:t>
                </a:r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  <a:blipFill rotWithShape="0">
                <a:blip r:embed="rId2"/>
                <a:stretch>
                  <a:fillRect l="-1283" t="-22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7743464"/>
                  </p:ext>
                </p:extLst>
              </p:nvPr>
            </p:nvGraphicFramePr>
            <p:xfrm>
              <a:off x="2083516" y="2548466"/>
              <a:ext cx="8128000" cy="3547619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415763"/>
                    <a:gridCol w="471223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rowSpan="5">
                      <a:txBody>
                        <a:bodyPr/>
                        <a:lstStyle/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s-MX" sz="2800" b="0" dirty="0" smtClean="0">
                            <a:ea typeface="Cambria Math" panose="02040503050406030204" pitchFamily="18" charset="0"/>
                          </a:endParaRPr>
                        </a:p>
                        <a:p>
                          <a:pPr algn="ctr"/>
                          <a:r>
                            <a:rPr lang="es-MX" sz="2800" dirty="0" smtClean="0"/>
                            <a:t>           n</a:t>
                          </a:r>
                          <a:r>
                            <a:rPr lang="es-MX" sz="2800" baseline="0" dirty="0" smtClean="0"/>
                            <a:t> veces</a:t>
                          </a:r>
                          <a:endParaRPr lang="es-MX" sz="2800" dirty="0"/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=2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∙2∙2∙2=16</m:t>
                                </m:r>
                              </m:oMath>
                            </m:oMathPara>
                          </a14:m>
                          <a:endParaRPr lang="es-MX" b="0" dirty="0" smtClean="0">
                            <a:ea typeface="Cambria Math" panose="02040503050406030204" pitchFamily="18" charset="0"/>
                          </a:endParaRPr>
                        </a:p>
                        <a:p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(−3)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e>
                                </m:d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=−243</m:t>
                                </m:r>
                              </m:oMath>
                            </m:oMathPara>
                          </a14:m>
                          <a:endParaRPr lang="es-MX" dirty="0" smtClean="0"/>
                        </a:p>
                        <a:p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=−3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∙3∙3∙3=−81</m:t>
                                </m:r>
                              </m:oMath>
                            </m:oMathPara>
                          </a14:m>
                          <a:endParaRPr lang="es-MX" b="0" dirty="0" smtClean="0">
                            <a:ea typeface="Cambria Math" panose="020405030504060302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d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d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d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s-MX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81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7743464"/>
                  </p:ext>
                </p:extLst>
              </p:nvPr>
            </p:nvGraphicFramePr>
            <p:xfrm>
              <a:off x="2083516" y="2548466"/>
              <a:ext cx="8128000" cy="3547619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415763"/>
                    <a:gridCol w="471223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640080">
                    <a:tc rowSpan="5"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78" t="-12644" r="-138503" b="-3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62857" r="-388" b="-399048"/>
                          </a:stretch>
                        </a:blipFill>
                      </a:tcPr>
                    </a:tc>
                  </a:tr>
                  <a:tr h="643128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161321" r="-388" b="-295283"/>
                          </a:stretch>
                        </a:blip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454098" r="-388" b="-413115"/>
                          </a:stretch>
                        </a:blipFill>
                      </a:tcPr>
                    </a:tc>
                  </a:tr>
                  <a:tr h="761937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270400" r="-388" b="-101600"/>
                          </a:stretch>
                        </a:blipFill>
                      </a:tcPr>
                    </a:tc>
                  </a:tr>
                  <a:tr h="760794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370400" r="-388" b="-16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CuadroTexto 6"/>
          <p:cNvSpPr txBox="1"/>
          <p:nvPr/>
        </p:nvSpPr>
        <p:spPr>
          <a:xfrm>
            <a:off x="515154" y="5061397"/>
            <a:ext cx="108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Siguiente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© 2015, María del Carmen Mercado Vásquez,  Mónica Alejandra Huerta Castañeda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262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883"/>
          </a:xfrm>
        </p:spPr>
        <p:txBody>
          <a:bodyPr/>
          <a:lstStyle/>
          <a:p>
            <a:r>
              <a:rPr lang="es-MX" dirty="0" smtClean="0"/>
              <a:t>Propiedades de Los exponentes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MX" dirty="0" smtClean="0"/>
                  <a:t>Sean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s-MX" dirty="0" smtClean="0"/>
                  <a:t> números reales, 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s-MX" dirty="0" smtClean="0"/>
                  <a:t>  enteros positivos</a:t>
                </a:r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  <a:blipFill rotWithShape="0">
                <a:blip r:embed="rId2"/>
                <a:stretch>
                  <a:fillRect l="-1283" t="-22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2439198"/>
                  </p:ext>
                </p:extLst>
              </p:nvPr>
            </p:nvGraphicFramePr>
            <p:xfrm>
              <a:off x="2083516" y="2548466"/>
              <a:ext cx="8128000" cy="2890965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415763"/>
                    <a:gridCol w="471223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rowSpan="5">
                      <a:txBody>
                        <a:bodyPr/>
                        <a:lstStyle/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MX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</m:sSup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sz="2800" b="0" dirty="0" smtClean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d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d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3+4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=128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(−3)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(−3)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(−3)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2+4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=7</m:t>
                                </m:r>
                              </m:oMath>
                            </m:oMathPara>
                          </a14:m>
                          <a:endParaRPr lang="es-MX" b="0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29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5+6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b="0" dirty="0" smtClean="0">
                            <a:ea typeface="Cambria Math" panose="020405030504060302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(3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(3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(3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2+7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(3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p>
                                            </m:sSup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p>
                                            </m:sSup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p>
                                            </m:sSup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6+4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p>
                                            </m:sSup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2439198"/>
                  </p:ext>
                </p:extLst>
              </p:nvPr>
            </p:nvGraphicFramePr>
            <p:xfrm>
              <a:off x="2083516" y="2548466"/>
              <a:ext cx="8128000" cy="2890965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415763"/>
                    <a:gridCol w="471223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rowSpan="5"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78" t="-15942" r="-138503" b="-4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108197" r="-388" b="-581967"/>
                          </a:stretch>
                        </a:blipFill>
                      </a:tcPr>
                    </a:tc>
                  </a:tr>
                  <a:tr h="64008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120952" r="-388" b="-238095"/>
                          </a:stretch>
                        </a:blip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380328" r="-388" b="-309836"/>
                          </a:stretch>
                        </a:blip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480328" r="-388" b="-209836"/>
                          </a:stretch>
                        </a:blipFill>
                      </a:tcPr>
                    </a:tc>
                  </a:tr>
                  <a:tr h="767525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280952" r="-388" b="-158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CuadroTexto 6"/>
          <p:cNvSpPr txBox="1"/>
          <p:nvPr/>
        </p:nvSpPr>
        <p:spPr>
          <a:xfrm>
            <a:off x="412122" y="4603922"/>
            <a:ext cx="108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Siguiente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483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883"/>
          </a:xfrm>
        </p:spPr>
        <p:txBody>
          <a:bodyPr/>
          <a:lstStyle/>
          <a:p>
            <a:r>
              <a:rPr lang="es-MX" dirty="0" smtClean="0"/>
              <a:t>Propiedades de Los exponentes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MX" dirty="0" smtClean="0"/>
                  <a:t>Sean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s-MX" dirty="0" smtClean="0"/>
                  <a:t> números reales, 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s-MX" dirty="0" smtClean="0"/>
                  <a:t>  enteros positivos</a:t>
                </a:r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  <a:blipFill rotWithShape="0">
                <a:blip r:embed="rId2"/>
                <a:stretch>
                  <a:fillRect l="-1283" t="-22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0856599"/>
                  </p:ext>
                </p:extLst>
              </p:nvPr>
            </p:nvGraphicFramePr>
            <p:xfrm>
              <a:off x="2083516" y="2548466"/>
              <a:ext cx="8128000" cy="3863214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415763"/>
                    <a:gridCol w="471223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rowSpan="5">
                      <a:txBody>
                        <a:bodyPr/>
                        <a:lstStyle/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MX" sz="2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sz="2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sz="2800" b="0" dirty="0" smtClean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7−4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=27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9−8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=−2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box>
                                              <m:boxPr>
                                                <m:ctrlPr>
                                                  <a:rPr lang="es-MX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boxPr>
                                              <m:e>
                                                <m:argPr>
                                                  <m:argSz m:val="-1"/>
                                                </m:argPr>
                                                <m:f>
                                                  <m:fPr>
                                                    <m:ctrlPr>
                                                      <a:rPr lang="es-MX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r>
                                                      <a:rPr lang="es-MX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1</m:t>
                                                    </m:r>
                                                  </m:num>
                                                  <m:den>
                                                    <m:r>
                                                      <a:rPr lang="es-MX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5</m:t>
                                                    </m:r>
                                                  </m:den>
                                                </m:f>
                                              </m:e>
                                            </m:box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box>
                                              <m:boxPr>
                                                <m:ctrlPr>
                                                  <a:rPr lang="es-MX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boxPr>
                                              <m:e>
                                                <m:argPr>
                                                  <m:argSz m:val="-1"/>
                                                </m:argPr>
                                                <m:f>
                                                  <m:fPr>
                                                    <m:ctrlPr>
                                                      <a:rPr lang="es-MX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r>
                                                      <a:rPr lang="es-MX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1</m:t>
                                                    </m:r>
                                                  </m:num>
                                                  <m:den>
                                                    <m:r>
                                                      <a:rPr lang="es-MX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5</m:t>
                                                    </m:r>
                                                  </m:den>
                                                </m:f>
                                              </m:e>
                                            </m:box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9−7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b="0" dirty="0" smtClean="0">
                            <a:ea typeface="Cambria Math" panose="020405030504060302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8−5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𝑥𝑦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𝑥𝑦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𝑥𝑦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11−8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𝑥𝑦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0856599"/>
                  </p:ext>
                </p:extLst>
              </p:nvPr>
            </p:nvGraphicFramePr>
            <p:xfrm>
              <a:off x="2083516" y="2548466"/>
              <a:ext cx="8128000" cy="3863214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415763"/>
                    <a:gridCol w="471223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640271">
                    <a:tc rowSpan="5"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78" t="-11518" r="-138503" b="-3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62857" r="-388" b="-447619"/>
                          </a:stretch>
                        </a:blipFill>
                      </a:tcPr>
                    </a:tc>
                  </a:tr>
                  <a:tr h="64008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162857" r="-388" b="-347619"/>
                          </a:stretch>
                        </a:blipFill>
                      </a:tcPr>
                    </a:tc>
                  </a:tr>
                  <a:tr h="882015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190345" r="-388" b="-151724"/>
                          </a:stretch>
                        </a:blipFill>
                      </a:tcPr>
                    </a:tc>
                  </a:tr>
                  <a:tr h="641858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400952" r="-388" b="-109524"/>
                          </a:stretch>
                        </a:blipFill>
                      </a:tcPr>
                    </a:tc>
                  </a:tr>
                  <a:tr h="68815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465487" r="-388" b="-177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CuadroTexto 6"/>
          <p:cNvSpPr txBox="1"/>
          <p:nvPr/>
        </p:nvSpPr>
        <p:spPr>
          <a:xfrm>
            <a:off x="450759" y="4649273"/>
            <a:ext cx="108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Siguiente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082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883"/>
          </a:xfrm>
        </p:spPr>
        <p:txBody>
          <a:bodyPr/>
          <a:lstStyle/>
          <a:p>
            <a:r>
              <a:rPr lang="es-MX" dirty="0" smtClean="0"/>
              <a:t>Propiedades de Los exponentes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MX" dirty="0" smtClean="0"/>
                  <a:t>Sean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s-MX" dirty="0" smtClean="0"/>
                  <a:t> números reales, 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s-MX" dirty="0" smtClean="0"/>
                  <a:t>  enteros positivos</a:t>
                </a:r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  <a:blipFill rotWithShape="0">
                <a:blip r:embed="rId2"/>
                <a:stretch>
                  <a:fillRect l="-1283" t="-22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7150521"/>
                  </p:ext>
                </p:extLst>
              </p:nvPr>
            </p:nvGraphicFramePr>
            <p:xfrm>
              <a:off x="2083516" y="2548466"/>
              <a:ext cx="8128000" cy="3403092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415763"/>
                    <a:gridCol w="471223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rowSpan="5">
                      <a:txBody>
                        <a:bodyPr/>
                        <a:lstStyle/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sz="280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sz="2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sz="2800" b="0" dirty="0" smtClean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b="0" dirty="0" smtClean="0">
                            <a:ea typeface="Cambria Math" panose="020405030504060302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−5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7150521"/>
                  </p:ext>
                </p:extLst>
              </p:nvPr>
            </p:nvGraphicFramePr>
            <p:xfrm>
              <a:off x="2083516" y="2548466"/>
              <a:ext cx="8128000" cy="3403092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415763"/>
                    <a:gridCol w="471223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605028">
                    <a:tc rowSpan="5"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78" t="-13253" r="-138503" b="-4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66667" r="-388" b="-405051"/>
                          </a:stretch>
                        </a:blipFill>
                      </a:tcPr>
                    </a:tc>
                  </a:tr>
                  <a:tr h="606806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165000" r="-388" b="-301000"/>
                          </a:stretch>
                        </a:blipFill>
                      </a:tcPr>
                    </a:tc>
                  </a:tr>
                  <a:tr h="606806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265000" r="-388" b="-201000"/>
                          </a:stretch>
                        </a:blipFill>
                      </a:tcPr>
                    </a:tc>
                  </a:tr>
                  <a:tr h="606806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368687" r="-388" b="-103030"/>
                          </a:stretch>
                        </a:blipFill>
                      </a:tcPr>
                    </a:tc>
                  </a:tr>
                  <a:tr h="606806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464000" r="-388" b="-2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CuadroTexto 6"/>
          <p:cNvSpPr txBox="1"/>
          <p:nvPr/>
        </p:nvSpPr>
        <p:spPr>
          <a:xfrm>
            <a:off x="489395" y="4726546"/>
            <a:ext cx="108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Siguiente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528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883"/>
          </a:xfrm>
        </p:spPr>
        <p:txBody>
          <a:bodyPr/>
          <a:lstStyle/>
          <a:p>
            <a:r>
              <a:rPr lang="es-MX" dirty="0" smtClean="0"/>
              <a:t>Propiedades de Los exponentes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MX" dirty="0" smtClean="0"/>
                  <a:t>Sean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s-MX" dirty="0" smtClean="0"/>
                  <a:t> números reales, 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s-MX" dirty="0" smtClean="0"/>
                  <a:t>  enteros positivos</a:t>
                </a:r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  <a:blipFill rotWithShape="0">
                <a:blip r:embed="rId2"/>
                <a:stretch>
                  <a:fillRect l="-1283" t="-22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57494575"/>
                  </p:ext>
                </p:extLst>
              </p:nvPr>
            </p:nvGraphicFramePr>
            <p:xfrm>
              <a:off x="2083516" y="2548466"/>
              <a:ext cx="8128000" cy="222504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415763"/>
                    <a:gridCol w="471223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rowSpan="5">
                      <a:txBody>
                        <a:bodyPr/>
                        <a:lstStyle/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s-MX" sz="2800" b="0" dirty="0" smtClean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(2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𝑥𝑦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(2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+7)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57494575"/>
                  </p:ext>
                </p:extLst>
              </p:nvPr>
            </p:nvGraphicFramePr>
            <p:xfrm>
              <a:off x="2083516" y="2548466"/>
              <a:ext cx="8128000" cy="222504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415763"/>
                    <a:gridCol w="471223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rowSpan="5"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78" t="-21639" r="-138503" b="-22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108197" r="-388" b="-411475"/>
                          </a:stretch>
                        </a:blip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208197" r="-388" b="-311475"/>
                          </a:stretch>
                        </a:blip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308197" r="-388" b="-211475"/>
                          </a:stretch>
                        </a:blip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408197" r="-388" b="-111475"/>
                          </a:stretch>
                        </a:blip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508197" r="-388" b="-1147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CuadroTexto 6"/>
          <p:cNvSpPr txBox="1"/>
          <p:nvPr/>
        </p:nvSpPr>
        <p:spPr>
          <a:xfrm>
            <a:off x="528032" y="4790941"/>
            <a:ext cx="108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Siguiente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443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883"/>
          </a:xfrm>
        </p:spPr>
        <p:txBody>
          <a:bodyPr/>
          <a:lstStyle/>
          <a:p>
            <a:r>
              <a:rPr lang="es-MX" dirty="0" smtClean="0"/>
              <a:t>Propiedades de Los exponentes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MX" dirty="0" smtClean="0"/>
                  <a:t>Sean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s-MX" dirty="0" smtClean="0"/>
                  <a:t> números reales, 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s-MX" dirty="0" smtClean="0"/>
                  <a:t>  enteros positivos</a:t>
                </a:r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  <a:blipFill rotWithShape="0">
                <a:blip r:embed="rId2"/>
                <a:stretch>
                  <a:fillRect l="-1283" t="-22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5772225"/>
                  </p:ext>
                </p:extLst>
              </p:nvPr>
            </p:nvGraphicFramePr>
            <p:xfrm>
              <a:off x="2083516" y="2548466"/>
              <a:ext cx="8128000" cy="2621725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132428"/>
                    <a:gridCol w="4995572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rowSpan="5">
                      <a:txBody>
                        <a:bodyPr/>
                        <a:lstStyle/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</a:rPr>
                                          <m:t>𝑎𝑏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sz="2800" b="0" dirty="0" smtClean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∙2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=81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∙16=1296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∙3∙5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=8</m:t>
                                </m:r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27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125</m:t>
                                    </m:r>
                                  </m:e>
                                </m:d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=27,000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𝑎𝑏𝑐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𝑥𝑦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den>
                                        </m:f>
                                        <m:r>
                                          <a:rPr lang="es-MX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∙</m:t>
                                        </m:r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p>
                                              <m:sSupPr>
                                                <m:ctrlPr>
                                                  <a:rPr lang="es-MX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𝑚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p>
                                            </m:sSup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p>
                                              <m:sSupPr>
                                                <m:ctrlP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𝑚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p>
                                            </m:sSup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5772225"/>
                  </p:ext>
                </p:extLst>
              </p:nvPr>
            </p:nvGraphicFramePr>
            <p:xfrm>
              <a:off x="2083516" y="2548466"/>
              <a:ext cx="8128000" cy="2621725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132428"/>
                    <a:gridCol w="4995572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rowSpan="5"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5" t="-17838" r="-160311" b="-5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2728" t="-108197" r="-365" b="-509836"/>
                          </a:stretch>
                        </a:blip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2728" t="-208197" r="-365" b="-409836"/>
                          </a:stretch>
                        </a:blip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2728" t="-308197" r="-365" b="-309836"/>
                          </a:stretch>
                        </a:blipFill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2728" t="-408197" r="-365" b="-209836"/>
                          </a:stretch>
                        </a:blipFill>
                      </a:tcPr>
                    </a:tc>
                  </a:tr>
                  <a:tr h="767525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2728" t="-246032" r="-365" b="-158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CuadroTexto 6"/>
          <p:cNvSpPr txBox="1"/>
          <p:nvPr/>
        </p:nvSpPr>
        <p:spPr>
          <a:xfrm>
            <a:off x="463637" y="4507605"/>
            <a:ext cx="108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Siguiente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478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883"/>
          </a:xfrm>
        </p:spPr>
        <p:txBody>
          <a:bodyPr/>
          <a:lstStyle/>
          <a:p>
            <a:r>
              <a:rPr lang="es-MX" dirty="0" smtClean="0"/>
              <a:t>Propiedades de Los exponentes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MX" dirty="0" smtClean="0"/>
                  <a:t>Sean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s-MX" dirty="0" smtClean="0"/>
                  <a:t> números reales, 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s-MX" dirty="0" smtClean="0"/>
                  <a:t>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s-MX" dirty="0" smtClean="0"/>
                  <a:t>  enteros positivos</a:t>
                </a:r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 smtClean="0"/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54558" y="1825625"/>
                <a:ext cx="9499242" cy="4351338"/>
              </a:xfrm>
              <a:blipFill rotWithShape="0">
                <a:blip r:embed="rId2"/>
                <a:stretch>
                  <a:fillRect l="-1283" t="-22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0433373"/>
                  </p:ext>
                </p:extLst>
              </p:nvPr>
            </p:nvGraphicFramePr>
            <p:xfrm>
              <a:off x="2083516" y="2548466"/>
              <a:ext cx="8128000" cy="3421318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415763"/>
                    <a:gridCol w="471223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rowSpan="4">
                      <a:txBody>
                        <a:bodyPr/>
                        <a:lstStyle/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s-MX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s-MX" sz="2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num>
                                          <m:den>
                                            <m:r>
                                              <a:rPr lang="es-MX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s-MX" sz="2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es-MX" sz="28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s-MX" sz="2800" b="0" dirty="0" smtClean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81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𝑥𝑦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𝑧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243</m:t>
                                        </m:r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s-MX" b="0" dirty="0" smtClean="0">
                            <a:ea typeface="Cambria Math" panose="020405030504060302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sSup>
                                              <m:sSupPr>
                                                <m:ctrlPr>
                                                  <a:rPr lang="es-MX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𝑧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p>
                                            </m:sSup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0433373"/>
                  </p:ext>
                </p:extLst>
              </p:nvPr>
            </p:nvGraphicFramePr>
            <p:xfrm>
              <a:off x="2083516" y="2548466"/>
              <a:ext cx="8128000" cy="3421318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3415763"/>
                    <a:gridCol w="471223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Propiedad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Ejemplos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760794">
                    <a:tc rowSpan="4"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78" t="-13174" r="-138503" b="-3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52800" r="-388" b="-302400"/>
                          </a:stretch>
                        </a:blipFill>
                      </a:tcPr>
                    </a:tc>
                  </a:tr>
                  <a:tr h="765810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151587" r="-388" b="-200000"/>
                          </a:stretch>
                        </a:blipFill>
                      </a:tcPr>
                    </a:tc>
                  </a:tr>
                  <a:tr h="761937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253600" r="-388" b="-101600"/>
                          </a:stretch>
                        </a:blipFill>
                      </a:tcPr>
                    </a:tc>
                  </a:tr>
                  <a:tr h="761937">
                    <a:tc vMerge="1"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2610" t="-353600" r="-388" b="-16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CuadroTexto 6"/>
          <p:cNvSpPr txBox="1"/>
          <p:nvPr/>
        </p:nvSpPr>
        <p:spPr>
          <a:xfrm>
            <a:off x="463637" y="4507605"/>
            <a:ext cx="108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Siguiente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654</Words>
  <Application>Microsoft Office PowerPoint</Application>
  <PresentationFormat>Panorámica</PresentationFormat>
  <Paragraphs>240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Tema de Office</vt:lpstr>
      <vt:lpstr>  Bachillerato General por Áreas Interdisciplinarias Precálculo</vt:lpstr>
      <vt:lpstr>Ecuaciones con radicales</vt:lpstr>
      <vt:lpstr>Propiedades de Los exponentes</vt:lpstr>
      <vt:lpstr>Propiedades de Los exponentes</vt:lpstr>
      <vt:lpstr>Propiedades de Los exponentes</vt:lpstr>
      <vt:lpstr>Propiedades de Los exponentes</vt:lpstr>
      <vt:lpstr>Propiedades de Los exponentes</vt:lpstr>
      <vt:lpstr>Propiedades de Los exponentes</vt:lpstr>
      <vt:lpstr>Propiedades de Los exponentes</vt:lpstr>
      <vt:lpstr>Propiedades de Los exponentes</vt:lpstr>
      <vt:lpstr>Propiedades de Los exponentes</vt:lpstr>
      <vt:lpstr>Ecuaciones con radicales</vt:lpstr>
      <vt:lpstr>Ecuaciones con radicales Ejemplo 1</vt:lpstr>
      <vt:lpstr>Ecuaciones con radicales Ejemplo 2</vt:lpstr>
      <vt:lpstr>Ecuaciones con radicales Ejemplo 3</vt:lpstr>
      <vt:lpstr>Ecuaciones con radicales Ejemplo 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Bachillerato General por Áreas Interdisciplinarias Pre cálculo</dc:title>
  <dc:creator>Personal</dc:creator>
  <cp:lastModifiedBy>Usuario</cp:lastModifiedBy>
  <cp:revision>27</cp:revision>
  <dcterms:created xsi:type="dcterms:W3CDTF">2015-10-24T13:21:32Z</dcterms:created>
  <dcterms:modified xsi:type="dcterms:W3CDTF">2015-11-05T20:08:29Z</dcterms:modified>
</cp:coreProperties>
</file>