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presentación</a:t>
            </a:r>
          </a:p>
        </p:txBody>
      </p:sp>
      <p:sp>
        <p:nvSpPr>
          <p:cNvPr id="12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 y fecha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ch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del hech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Información del hecho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400" spc="-16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os medusas contra un fondo rosa"/>
          <p:cNvSpPr>
            <a:spLocks noGrp="1"/>
          </p:cNvSpPr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Dos medusas contra un fondo azul obscuro"/>
          <p:cNvSpPr>
            <a:spLocks noGrp="1"/>
          </p:cNvSpPr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os medusas contra un fondo azul"/>
          <p:cNvSpPr>
            <a:spLocks noGrp="1"/>
          </p:cNvSpPr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os medusas contra un fondo azul obscuro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s medusas contra un fondo azul obscuro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 y fecha</a:t>
            </a:r>
          </a:p>
        </p:txBody>
      </p:sp>
      <p:sp>
        <p:nvSpPr>
          <p:cNvPr id="23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>
                <a:solidFill>
                  <a:srgbClr val="FFFFFF"/>
                </a:solidFill>
              </a:defRPr>
            </a:lvl1pPr>
          </a:lstStyle>
          <a:p>
            <a:r>
              <a:t>Título de presentación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s medusas contra un fondo azul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43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Subtítulo de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os medusas contra un fondo rosa"/>
          <p:cNvSpPr>
            <a:spLocks noGrp="1"/>
          </p:cNvSpPr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diapositiva</a:t>
            </a:r>
          </a:p>
        </p:txBody>
      </p:sp>
      <p:sp>
        <p:nvSpPr>
          <p:cNvPr id="6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ubtítulo de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Subtítulo de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8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Subtítulo de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z="5500" spc="-55"/>
            </a:lvl1pPr>
            <a:lvl2pPr marL="0" indent="457200" defTabSz="825500">
              <a:buClrTx/>
              <a:buSzTx/>
              <a:buNone/>
              <a:defRPr sz="5500" spc="-55"/>
            </a:lvl2pPr>
            <a:lvl3pPr marL="0" indent="914400" defTabSz="825500">
              <a:buClrTx/>
              <a:buSzTx/>
              <a:buNone/>
              <a:defRPr sz="5500" spc="-55"/>
            </a:lvl3pPr>
            <a:lvl4pPr marL="0" indent="1371600" defTabSz="825500">
              <a:buClrTx/>
              <a:buSzTx/>
              <a:buNone/>
              <a:defRPr sz="5500" spc="-55"/>
            </a:lvl4pPr>
            <a:lvl5pPr marL="0" indent="1828800" defTabSz="825500">
              <a:buClrTx/>
              <a:buSzTx/>
              <a:buNone/>
              <a:defRPr sz="5500" spc="-55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ovimientos Sociales"/>
          <p:cNvSpPr txBox="1">
            <a:spLocks noGrp="1"/>
          </p:cNvSpPr>
          <p:nvPr>
            <p:ph type="ctrTitle"/>
          </p:nvPr>
        </p:nvSpPr>
        <p:spPr>
          <a:xfrm>
            <a:off x="1108409" y="1471072"/>
            <a:ext cx="22449770" cy="4227208"/>
          </a:xfrm>
          <a:prstGeom prst="rect">
            <a:avLst/>
          </a:prstGeom>
        </p:spPr>
        <p:txBody>
          <a:bodyPr/>
          <a:lstStyle/>
          <a:p>
            <a:r>
              <a:t>Movimientos Sociales</a:t>
            </a:r>
          </a:p>
        </p:txBody>
      </p:sp>
      <p:sp>
        <p:nvSpPr>
          <p:cNvPr id="152" name="BGAI. 2022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BGAI. 2022</a:t>
            </a:r>
          </a:p>
        </p:txBody>
      </p:sp>
      <p:sp>
        <p:nvSpPr>
          <p:cNvPr id="153" name="Las batallas por el cambio"/>
          <p:cNvSpPr txBox="1">
            <a:spLocks noGrp="1"/>
          </p:cNvSpPr>
          <p:nvPr>
            <p:ph type="subTitle" sz="quarter" idx="1"/>
          </p:nvPr>
        </p:nvSpPr>
        <p:spPr>
          <a:xfrm>
            <a:off x="1190475" y="5611481"/>
            <a:ext cx="22285638" cy="2840151"/>
          </a:xfrm>
          <a:prstGeom prst="rect">
            <a:avLst/>
          </a:prstGeom>
        </p:spPr>
        <p:txBody>
          <a:bodyPr/>
          <a:lstStyle/>
          <a:p>
            <a:r>
              <a:t>Las batallas por el cambio</a:t>
            </a:r>
          </a:p>
        </p:txBody>
      </p:sp>
      <p:pic>
        <p:nvPicPr>
          <p:cNvPr id="154" name="Imagen" descr="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58813" y="7199346"/>
            <a:ext cx="6408659" cy="6408659"/>
          </a:xfrm>
          <a:prstGeom prst="rect">
            <a:avLst/>
          </a:prstGeom>
          <a:ln w="25400">
            <a:miter lim="400000"/>
          </a:ln>
          <a:effectLst>
            <a:reflection stA="42334" endPos="40000" dir="5400000" sy="-100000" algn="bl" rotWithShape="0"/>
          </a:effectLst>
        </p:spPr>
      </p:pic>
      <p:pic>
        <p:nvPicPr>
          <p:cNvPr id="155" name="Imagen" descr="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12639" y="7708258"/>
            <a:ext cx="5819988" cy="5819988"/>
          </a:xfrm>
          <a:prstGeom prst="rect">
            <a:avLst/>
          </a:prstGeom>
          <a:ln w="25400">
            <a:miter lim="400000"/>
          </a:ln>
          <a:effectLst>
            <a:reflection stA="42334" endPos="40000" dir="5400000" sy="-100000" algn="bl" rotWithShape="0"/>
          </a:effectLst>
        </p:spPr>
      </p:pic>
      <p:pic>
        <p:nvPicPr>
          <p:cNvPr id="156" name="Imagen" descr="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6605" y="8230604"/>
            <a:ext cx="5167464" cy="5167464"/>
          </a:xfrm>
          <a:prstGeom prst="rect">
            <a:avLst/>
          </a:prstGeom>
          <a:ln w="25400">
            <a:miter lim="400000"/>
          </a:ln>
          <a:effectLst>
            <a:reflection stA="42334" endPos="40000" dir="5400000" sy="-100000" algn="bl" rotWithShape="0"/>
          </a:effectLst>
        </p:spPr>
      </p:pic>
      <p:pic>
        <p:nvPicPr>
          <p:cNvPr id="15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821" y="201552"/>
            <a:ext cx="44450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36546" y="408309"/>
            <a:ext cx="4026316" cy="1112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64678" y="696669"/>
            <a:ext cx="1871319" cy="535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réditos:…"/>
          <p:cNvSpPr txBox="1">
            <a:spLocks noGrp="1"/>
          </p:cNvSpPr>
          <p:nvPr>
            <p:ph type="title"/>
          </p:nvPr>
        </p:nvSpPr>
        <p:spPr>
          <a:xfrm>
            <a:off x="1270000" y="1701547"/>
            <a:ext cx="21844000" cy="2350103"/>
          </a:xfrm>
          <a:prstGeom prst="rect">
            <a:avLst/>
          </a:prstGeom>
        </p:spPr>
        <p:txBody>
          <a:bodyPr/>
          <a:lstStyle/>
          <a:p>
            <a:pPr algn="l" defTabSz="363220">
              <a:defRPr sz="2640" spc="-79">
                <a:latin typeface="Graphik"/>
                <a:ea typeface="Graphik"/>
                <a:cs typeface="Graphik"/>
                <a:sym typeface="Graphik"/>
              </a:defRPr>
            </a:pPr>
            <a:r>
              <a:t>Créditos:</a:t>
            </a:r>
          </a:p>
          <a:p>
            <a:pPr algn="l" defTabSz="363220">
              <a:defRPr sz="2640" spc="-79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 algn="l" defTabSz="363220">
              <a:defRPr sz="2640" spc="-79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 algn="l" defTabSz="363220">
              <a:defRPr sz="2640" spc="-79">
                <a:latin typeface="Graphik"/>
                <a:ea typeface="Graphik"/>
                <a:cs typeface="Graphik"/>
                <a:sym typeface="Graphik"/>
              </a:defRPr>
            </a:pPr>
            <a:r>
              <a:t>Rosa Margarita Salcedo Magaña.</a:t>
            </a:r>
          </a:p>
          <a:p>
            <a:pPr algn="l" defTabSz="363220">
              <a:defRPr sz="2640" spc="-79">
                <a:latin typeface="Graphik"/>
                <a:ea typeface="Graphik"/>
                <a:cs typeface="Graphik"/>
                <a:sym typeface="Graphik"/>
              </a:defRPr>
            </a:pPr>
            <a:r>
              <a:t>Benjamín Gutiérrez Lucas</a:t>
            </a:r>
          </a:p>
          <a:p>
            <a:pPr algn="l" defTabSz="363220">
              <a:defRPr sz="2640" spc="-79">
                <a:latin typeface="Graphik"/>
                <a:ea typeface="Graphik"/>
                <a:cs typeface="Graphik"/>
                <a:sym typeface="Graphik"/>
              </a:defRPr>
            </a:pPr>
            <a:r>
              <a:t>Gráficos: Banksy</a:t>
            </a:r>
          </a:p>
        </p:txBody>
      </p:sp>
      <p:pic>
        <p:nvPicPr>
          <p:cNvPr id="198" name="a3cd67dd38c925458a97542fb4de6b7b.jpeg" descr="a3cd67dd38c925458a97542fb4de6b7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40000">
            <a:off x="1329182" y="6124835"/>
            <a:ext cx="8491250" cy="64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304ccd0b61a3833a530df950b60971d8.jpeg" descr="304ccd0b61a3833a530df950b60971d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016973" y="6124835"/>
            <a:ext cx="8979223" cy="6452975"/>
          </a:xfrm>
          <a:prstGeom prst="rect">
            <a:avLst/>
          </a:prstGeom>
          <a:ln w="12700">
            <a:miter lim="400000"/>
          </a:ln>
          <a:effectLst>
            <a:outerShdw blurRad="266700" dist="153402" dir="7047132" rotWithShape="0">
              <a:srgbClr val="000000">
                <a:alpha val="50000"/>
              </a:srgbClr>
            </a:outerShdw>
          </a:effectLst>
        </p:spPr>
      </p:pic>
      <p:pic>
        <p:nvPicPr>
          <p:cNvPr id="200" name="Captura de Pantalla 2022-02-21 a la(s) 15.09.51.png" descr="Captura de Pantalla 2022-02-21 a la(s) 15.09.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060000">
            <a:off x="16717847" y="978311"/>
            <a:ext cx="6681157" cy="7019979"/>
          </a:xfrm>
          <a:prstGeom prst="rect">
            <a:avLst/>
          </a:prstGeom>
          <a:ln w="12700">
            <a:miter lim="400000"/>
          </a:ln>
          <a:effectLst>
            <a:outerShdw blurRad="266700" dist="153402" dir="7047132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5464" y="1502791"/>
            <a:ext cx="109728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¿Has escuchado hablar de los Movimientos Socia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7056" spc="-211"/>
            </a:lvl1pPr>
          </a:lstStyle>
          <a:p>
            <a:r>
              <a:t>¿Has escuchado hablar de los Movimientos Sociales?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677" y="8246081"/>
            <a:ext cx="4841316" cy="605164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on propuestas para propiciar el cambio ante problemas sociales.…"/>
          <p:cNvSpPr txBox="1">
            <a:spLocks noGrp="1"/>
          </p:cNvSpPr>
          <p:nvPr>
            <p:ph type="title"/>
          </p:nvPr>
        </p:nvSpPr>
        <p:spPr>
          <a:xfrm>
            <a:off x="138866" y="922046"/>
            <a:ext cx="21844001" cy="1557438"/>
          </a:xfrm>
          <a:prstGeom prst="rect">
            <a:avLst/>
          </a:prstGeom>
        </p:spPr>
        <p:txBody>
          <a:bodyPr/>
          <a:lstStyle/>
          <a:p>
            <a:pPr defTabSz="387984">
              <a:defRPr sz="4841" spc="-145"/>
            </a:pPr>
            <a:r>
              <a:t>Son propuestas para propiciar el cambio ante problemas sociales. </a:t>
            </a:r>
          </a:p>
          <a:p>
            <a:pPr defTabSz="387984">
              <a:defRPr sz="4841" spc="-145"/>
            </a:pPr>
            <a:r>
              <a:t>Por ejemplo:</a:t>
            </a:r>
          </a:p>
        </p:txBody>
      </p:sp>
      <p:sp>
        <p:nvSpPr>
          <p:cNvPr id="166" name="El Movimiento Globalifóbico…"/>
          <p:cNvSpPr txBox="1"/>
          <p:nvPr/>
        </p:nvSpPr>
        <p:spPr>
          <a:xfrm>
            <a:off x="4974934" y="3365572"/>
            <a:ext cx="12843486" cy="801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800">
                <a:solidFill>
                  <a:schemeClr val="accent5"/>
                </a:solidFill>
              </a:defRPr>
            </a:pPr>
            <a:r>
              <a:t>El Movimiento Globalifóbico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r>
              <a:t>El Movimiento Pacifista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r>
              <a:t>El Movimiento Indigenista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r>
              <a:t>Los Movimientos estudiantiles del 68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r>
              <a:t>El Movimiento Feminista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r>
              <a:t>El Movimiento Ecologista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67" name="Todos ellos manifiestan un objetivo de cambio surgido de una necesidad colectiva."/>
          <p:cNvSpPr txBox="1"/>
          <p:nvPr/>
        </p:nvSpPr>
        <p:spPr>
          <a:xfrm>
            <a:off x="5016626" y="10186163"/>
            <a:ext cx="19205212" cy="155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751205">
              <a:lnSpc>
                <a:spcPct val="80000"/>
              </a:lnSpc>
              <a:defRPr sz="4823" spc="-144"/>
            </a:lvl1pPr>
          </a:lstStyle>
          <a:p>
            <a:r>
              <a:t>Todos ellos manifiestan un objetivo de cambio surgido de una necesidad colectiva.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677" y="8246081"/>
            <a:ext cx="4841316" cy="605164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Algunas muestras:"/>
          <p:cNvSpPr txBox="1">
            <a:spLocks noGrp="1"/>
          </p:cNvSpPr>
          <p:nvPr>
            <p:ph type="title"/>
          </p:nvPr>
        </p:nvSpPr>
        <p:spPr>
          <a:xfrm>
            <a:off x="-2785921" y="792774"/>
            <a:ext cx="21844001" cy="1557438"/>
          </a:xfrm>
          <a:prstGeom prst="rect">
            <a:avLst/>
          </a:prstGeom>
        </p:spPr>
        <p:txBody>
          <a:bodyPr/>
          <a:lstStyle/>
          <a:p>
            <a:r>
              <a:t>Algunas muestras:</a:t>
            </a:r>
          </a:p>
        </p:txBody>
      </p:sp>
      <p:sp>
        <p:nvSpPr>
          <p:cNvPr id="171" name="En todos los casos la exigencia primordial era la necesidad de apertura, diálogo, reconocimiento e igualdad por parte de las autoridades."/>
          <p:cNvSpPr txBox="1"/>
          <p:nvPr/>
        </p:nvSpPr>
        <p:spPr>
          <a:xfrm>
            <a:off x="3610789" y="8069328"/>
            <a:ext cx="19205211" cy="155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742950">
              <a:lnSpc>
                <a:spcPct val="80000"/>
              </a:lnSpc>
              <a:defRPr sz="4769" spc="-143"/>
            </a:lvl1pPr>
          </a:lstStyle>
          <a:p>
            <a:r>
              <a:t>En todos los casos la exigencia primordial era la necesidad de apertura, diálogo, reconocimiento e igualdad por parte de las autoridades. </a:t>
            </a:r>
          </a:p>
        </p:txBody>
      </p:sp>
      <p:sp>
        <p:nvSpPr>
          <p:cNvPr id="172" name="En 1968, protestas organizadas por jóvenes se extendieron por la entonces República Federal Alemana, Suiza, España, México, Argentina, Uruguay, Estados Unidos, Checoslovaquia e Italia, haciendo tambalear las estructuras de poder al sumarse a sus demandas"/>
          <p:cNvSpPr txBox="1"/>
          <p:nvPr/>
        </p:nvSpPr>
        <p:spPr>
          <a:xfrm>
            <a:off x="3610789" y="2686096"/>
            <a:ext cx="19205211" cy="478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536575">
              <a:lnSpc>
                <a:spcPct val="80000"/>
              </a:lnSpc>
              <a:defRPr sz="5524" spc="-165">
                <a:solidFill>
                  <a:schemeClr val="accent5"/>
                </a:solidFill>
              </a:defRPr>
            </a:lvl1pPr>
          </a:lstStyle>
          <a:p>
            <a:r>
              <a:t>En 1968, protestas organizadas por jóvenes se extendieron por la entonces República Federal Alemana, Suiza, España, México, Argentina, Uruguay, Estados Unidos, Checoslovaquia e Italia, haciendo tambalear las estructuras de poder al sumarse a sus demandas otros grupos de la sociedad.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9677" y="8246081"/>
            <a:ext cx="4841316" cy="605164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lgunas muestras:"/>
          <p:cNvSpPr txBox="1">
            <a:spLocks noGrp="1"/>
          </p:cNvSpPr>
          <p:nvPr>
            <p:ph type="title"/>
          </p:nvPr>
        </p:nvSpPr>
        <p:spPr>
          <a:xfrm>
            <a:off x="-2785921" y="792774"/>
            <a:ext cx="21844001" cy="1557438"/>
          </a:xfrm>
          <a:prstGeom prst="rect">
            <a:avLst/>
          </a:prstGeom>
        </p:spPr>
        <p:txBody>
          <a:bodyPr/>
          <a:lstStyle/>
          <a:p>
            <a:r>
              <a:t>Algunas muestras:</a:t>
            </a:r>
          </a:p>
        </p:txBody>
      </p:sp>
      <p:sp>
        <p:nvSpPr>
          <p:cNvPr id="176" name="El Movimiento Feminista promueve los derechos de las mujeres, más allá de la figura de hija, madre o esposa e inicia desde el Siglo XVIII con la Revolución Francesa, buscando garantizar la igualdad y el derecho de la mujer a la educación."/>
          <p:cNvSpPr txBox="1"/>
          <p:nvPr/>
        </p:nvSpPr>
        <p:spPr>
          <a:xfrm>
            <a:off x="3606596" y="2644045"/>
            <a:ext cx="16879945" cy="9009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800">
                <a:solidFill>
                  <a:schemeClr val="accent5"/>
                </a:solidFill>
              </a:defRPr>
            </a:pPr>
            <a:r>
              <a:t>El Movimiento Feminista promueve los derechos de las mujeres, más allá de la figura de hija, madre o esposa e inicia desde el Siglo XVIII con la Revolución Francesa, buscando garantizar la igualdad y el derecho de la mujer a la educación.</a:t>
            </a:r>
          </a:p>
          <a:p>
            <a:pPr algn="l">
              <a:defRPr sz="5800">
                <a:solidFill>
                  <a:schemeClr val="accent5"/>
                </a:solidFill>
              </a:defRPr>
            </a:pPr>
            <a:endParaRPr/>
          </a:p>
          <a:p>
            <a:pPr algn="l">
              <a:defRPr sz="58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77" name="La intención es promover la equidad."/>
          <p:cNvSpPr txBox="1"/>
          <p:nvPr/>
        </p:nvSpPr>
        <p:spPr>
          <a:xfrm>
            <a:off x="3659266" y="8344032"/>
            <a:ext cx="19205212" cy="155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5300" spc="-158"/>
            </a:lvl1pPr>
          </a:lstStyle>
          <a:p>
            <a:r>
              <a:t>La intención es promover la equidad.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os movimientos sociales"/>
          <p:cNvSpPr txBox="1">
            <a:spLocks noGrp="1"/>
          </p:cNvSpPr>
          <p:nvPr>
            <p:ph type="title"/>
          </p:nvPr>
        </p:nvSpPr>
        <p:spPr>
          <a:xfrm>
            <a:off x="1270000" y="792774"/>
            <a:ext cx="21844000" cy="1557438"/>
          </a:xfrm>
          <a:prstGeom prst="rect">
            <a:avLst/>
          </a:prstGeom>
        </p:spPr>
        <p:txBody>
          <a:bodyPr/>
          <a:lstStyle/>
          <a:p>
            <a:r>
              <a:t>Los movimientos sociales</a:t>
            </a:r>
          </a:p>
        </p:txBody>
      </p:sp>
      <p:sp>
        <p:nvSpPr>
          <p:cNvPr id="180" name="…repasando sus motivos."/>
          <p:cNvSpPr txBox="1">
            <a:spLocks noGrp="1"/>
          </p:cNvSpPr>
          <p:nvPr>
            <p:ph type="body" idx="21"/>
          </p:nvPr>
        </p:nvSpPr>
        <p:spPr>
          <a:xfrm>
            <a:off x="1270000" y="2133322"/>
            <a:ext cx="21844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…repasando sus motivos.</a:t>
            </a:r>
          </a:p>
        </p:txBody>
      </p:sp>
      <p:sp>
        <p:nvSpPr>
          <p:cNvPr id="181" name="Son impulsados por grupos que demandan cambios en las costumbres.…"/>
          <p:cNvSpPr txBox="1">
            <a:spLocks noGrp="1"/>
          </p:cNvSpPr>
          <p:nvPr>
            <p:ph type="body" sz="half" idx="1"/>
          </p:nvPr>
        </p:nvSpPr>
        <p:spPr>
          <a:xfrm>
            <a:off x="1270000" y="4101876"/>
            <a:ext cx="21844000" cy="5059795"/>
          </a:xfrm>
          <a:prstGeom prst="rect">
            <a:avLst/>
          </a:prstGeom>
        </p:spPr>
        <p:txBody>
          <a:bodyPr/>
          <a:lstStyle/>
          <a:p>
            <a:pPr marL="497331" indent="-497331" defTabSz="2170176">
              <a:spcBef>
                <a:spcPts val="2100"/>
              </a:spcBef>
              <a:defRPr sz="4272"/>
            </a:pPr>
            <a:r>
              <a:t>Son impulsados por grupos que demandan cambios en las costumbres.</a:t>
            </a:r>
          </a:p>
          <a:p>
            <a:pPr marL="497331" indent="-497331" defTabSz="2170176">
              <a:spcBef>
                <a:spcPts val="2100"/>
              </a:spcBef>
              <a:defRPr sz="4272"/>
            </a:pPr>
            <a:r>
              <a:t>Son alentados por miembros de la sociedad civil: obreros, estudiantes, campesinos, ambientalistas, mujeres, vecinos, minorías o grupos étnicos, por ejemplo; quienes viven o aprecian un problema en su entorno.</a:t>
            </a:r>
          </a:p>
          <a:p>
            <a:pPr marL="497331" indent="-497331" defTabSz="2170176">
              <a:spcBef>
                <a:spcPts val="2100"/>
              </a:spcBef>
              <a:defRPr sz="4272"/>
            </a:pPr>
            <a:r>
              <a:t>Surgen desde contextos como el cultural, económico, social, educativo, político, etc. </a:t>
            </a:r>
          </a:p>
        </p:txBody>
      </p:sp>
      <p:pic>
        <p:nvPicPr>
          <p:cNvPr id="18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0843" y="8522627"/>
            <a:ext cx="9221917" cy="5789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on voces de grupos inconformes."/>
          <p:cNvSpPr txBox="1">
            <a:spLocks noGrp="1"/>
          </p:cNvSpPr>
          <p:nvPr>
            <p:ph type="body" idx="21"/>
          </p:nvPr>
        </p:nvSpPr>
        <p:spPr>
          <a:xfrm>
            <a:off x="930660" y="1815158"/>
            <a:ext cx="21844001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i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Son voces de grupos inconformes.</a:t>
            </a:r>
          </a:p>
        </p:txBody>
      </p:sp>
      <p:sp>
        <p:nvSpPr>
          <p:cNvPr id="185" name="Manifiestan la inconformidad de los individuos ante situaciones y costumbres toleradas por la sociedad y las autoridades."/>
          <p:cNvSpPr txBox="1">
            <a:spLocks noGrp="1"/>
          </p:cNvSpPr>
          <p:nvPr>
            <p:ph type="body" sz="half" idx="1"/>
          </p:nvPr>
        </p:nvSpPr>
        <p:spPr>
          <a:xfrm>
            <a:off x="1270000" y="4141043"/>
            <a:ext cx="21844000" cy="3430192"/>
          </a:xfrm>
          <a:prstGeom prst="rect">
            <a:avLst/>
          </a:prstGeom>
        </p:spPr>
        <p:txBody>
          <a:bodyPr/>
          <a:lstStyle>
            <a:lvl1pPr defTabSz="1292351">
              <a:defRPr sz="5776" spc="-115"/>
            </a:lvl1pPr>
          </a:lstStyle>
          <a:p>
            <a:r>
              <a:t>Manifiestan la inconformidad de los individuos ante situaciones y costumbres toleradas por la sociedad y las autoridades. </a:t>
            </a:r>
          </a:p>
        </p:txBody>
      </p:sp>
      <p:pic>
        <p:nvPicPr>
          <p:cNvPr id="186" name="manipulacion.png" descr="manipulac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89880" y="6070073"/>
            <a:ext cx="7701846" cy="7701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l concepto:"/>
          <p:cNvSpPr txBox="1">
            <a:spLocks noGrp="1"/>
          </p:cNvSpPr>
          <p:nvPr>
            <p:ph type="title"/>
          </p:nvPr>
        </p:nvSpPr>
        <p:spPr>
          <a:xfrm>
            <a:off x="1270000" y="792774"/>
            <a:ext cx="21844000" cy="1557438"/>
          </a:xfrm>
          <a:prstGeom prst="rect">
            <a:avLst/>
          </a:prstGeom>
        </p:spPr>
        <p:txBody>
          <a:bodyPr/>
          <a:lstStyle/>
          <a:p>
            <a:r>
              <a:t>El concepto:</a:t>
            </a:r>
          </a:p>
        </p:txBody>
      </p:sp>
      <p:sp>
        <p:nvSpPr>
          <p:cNvPr id="189" name="Son estrategias de acción colectiva, no efímera, en la que un grupo más o menos organizado recurre a acciones extra institucionales para promover o impedir ciertos cambios."/>
          <p:cNvSpPr txBox="1">
            <a:spLocks noGrp="1"/>
          </p:cNvSpPr>
          <p:nvPr>
            <p:ph type="body" idx="21"/>
          </p:nvPr>
        </p:nvSpPr>
        <p:spPr>
          <a:xfrm>
            <a:off x="1270000" y="3489597"/>
            <a:ext cx="21844000" cy="62520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511809">
              <a:defRPr sz="7440"/>
            </a:lvl1pPr>
          </a:lstStyle>
          <a:p>
            <a:r>
              <a:t>Son estrategias de acción colectiva, no efímera, en la que un grupo más o menos organizado recurre a acciones extra institucionales para promover o impedir ciertos cambios.  </a:t>
            </a:r>
          </a:p>
        </p:txBody>
      </p:sp>
      <p:pic>
        <p:nvPicPr>
          <p:cNvPr id="190" name="caminando.png" descr="camina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847" y="8428429"/>
            <a:ext cx="4930885" cy="4930885"/>
          </a:xfrm>
          <a:prstGeom prst="rect">
            <a:avLst/>
          </a:prstGeom>
          <a:ln w="25400">
            <a:miter lim="400000"/>
          </a:ln>
          <a:effectLst>
            <a:reflection stA="39107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¿Cuál es su estrategia?"/>
          <p:cNvSpPr txBox="1">
            <a:spLocks noGrp="1"/>
          </p:cNvSpPr>
          <p:nvPr>
            <p:ph type="title"/>
          </p:nvPr>
        </p:nvSpPr>
        <p:spPr>
          <a:xfrm>
            <a:off x="1270000" y="792774"/>
            <a:ext cx="21844000" cy="1557438"/>
          </a:xfrm>
          <a:prstGeom prst="rect">
            <a:avLst/>
          </a:prstGeom>
        </p:spPr>
        <p:txBody>
          <a:bodyPr/>
          <a:lstStyle/>
          <a:p>
            <a:r>
              <a:t>¿Cuál es su estrategia?</a:t>
            </a:r>
          </a:p>
        </p:txBody>
      </p:sp>
      <p:sp>
        <p:nvSpPr>
          <p:cNvPr id="193" name="(Instructivo para impulsar un movimiento social)"/>
          <p:cNvSpPr txBox="1">
            <a:spLocks noGrp="1"/>
          </p:cNvSpPr>
          <p:nvPr>
            <p:ph type="body" idx="21"/>
          </p:nvPr>
        </p:nvSpPr>
        <p:spPr>
          <a:xfrm>
            <a:off x="1270000" y="2133322"/>
            <a:ext cx="21844000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(Instructivo para impulsar un movimiento social)</a:t>
            </a:r>
          </a:p>
        </p:txBody>
      </p:sp>
      <p:sp>
        <p:nvSpPr>
          <p:cNvPr id="194" name="Mediante campañas, se informa a la población y las autoridades de las exigencias colectivas.…"/>
          <p:cNvSpPr txBox="1">
            <a:spLocks noGrp="1"/>
          </p:cNvSpPr>
          <p:nvPr>
            <p:ph type="body" idx="1"/>
          </p:nvPr>
        </p:nvSpPr>
        <p:spPr>
          <a:xfrm>
            <a:off x="1270000" y="3733951"/>
            <a:ext cx="21844000" cy="6668234"/>
          </a:xfrm>
          <a:prstGeom prst="rect">
            <a:avLst/>
          </a:prstGeom>
        </p:spPr>
        <p:txBody>
          <a:bodyPr/>
          <a:lstStyle/>
          <a:p>
            <a:r>
              <a:t>Mediante campañas, se informa a la población y las autoridades de las exigencias colectivas.</a:t>
            </a:r>
          </a:p>
          <a:p>
            <a:r>
              <a:t>Se crean asociaciones organizadas. Se realizan reuniones públicas, manifestaciones, declaraciones, se distribuye propaganda.</a:t>
            </a:r>
          </a:p>
          <a:p>
            <a:r>
              <a:t>Se socializa el problema: pancartas, firma de peticiones, participación en redes, simulacros.</a:t>
            </a:r>
          </a:p>
        </p:txBody>
      </p:sp>
      <p:pic>
        <p:nvPicPr>
          <p:cNvPr id="195" name="periodista.png" descr="periodis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9319" y="8256415"/>
            <a:ext cx="5545335" cy="5545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Personalizado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Graphik</vt:lpstr>
      <vt:lpstr>Graphik Medium</vt:lpstr>
      <vt:lpstr>Graphik Semibold</vt:lpstr>
      <vt:lpstr>Helvetica Neue</vt:lpstr>
      <vt:lpstr>31_ColorGradientLight</vt:lpstr>
      <vt:lpstr>Movimientos Sociales</vt:lpstr>
      <vt:lpstr>¿Has escuchado hablar de los Movimientos Sociales?</vt:lpstr>
      <vt:lpstr>Son propuestas para propiciar el cambio ante problemas sociales.  Por ejemplo:</vt:lpstr>
      <vt:lpstr>Algunas muestras:</vt:lpstr>
      <vt:lpstr>Algunas muestras:</vt:lpstr>
      <vt:lpstr>Los movimientos sociales</vt:lpstr>
      <vt:lpstr>Presentación de PowerPoint</vt:lpstr>
      <vt:lpstr>El concepto:</vt:lpstr>
      <vt:lpstr>¿Cuál es su estrategia?</vt:lpstr>
      <vt:lpstr>Créditos:   Rosa Margarita Salcedo Magaña. Benjamín Gutiérrez Lucas Gráficos: Banksy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Movimientos Sociales</dc:title>
  <dc:creator>Margarita</dc:creator>
  <cp:lastModifiedBy>Margarita</cp:lastModifiedBy>
  <cp:revision>1</cp:revision>
  <dcterms:modified xsi:type="dcterms:W3CDTF">2022-03-15T16:49:51Z</dcterms:modified>
</cp:coreProperties>
</file>